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611" r:id="rId3"/>
    <p:sldId id="814" r:id="rId4"/>
    <p:sldId id="596" r:id="rId5"/>
    <p:sldId id="1021" r:id="rId6"/>
    <p:sldId id="1016" r:id="rId7"/>
    <p:sldId id="750" r:id="rId8"/>
    <p:sldId id="797" r:id="rId9"/>
    <p:sldId id="976" r:id="rId10"/>
    <p:sldId id="1022" r:id="rId11"/>
    <p:sldId id="1017" r:id="rId12"/>
    <p:sldId id="978" r:id="rId13"/>
    <p:sldId id="981" r:id="rId14"/>
    <p:sldId id="983" r:id="rId15"/>
    <p:sldId id="984" r:id="rId16"/>
    <p:sldId id="985" r:id="rId17"/>
    <p:sldId id="986" r:id="rId18"/>
    <p:sldId id="987" r:id="rId19"/>
    <p:sldId id="1025" r:id="rId20"/>
    <p:sldId id="989" r:id="rId21"/>
    <p:sldId id="990" r:id="rId22"/>
    <p:sldId id="991" r:id="rId23"/>
    <p:sldId id="1020" r:id="rId24"/>
    <p:sldId id="1019" r:id="rId25"/>
    <p:sldId id="995" r:id="rId26"/>
    <p:sldId id="996" r:id="rId27"/>
    <p:sldId id="997" r:id="rId28"/>
    <p:sldId id="998" r:id="rId29"/>
    <p:sldId id="999" r:id="rId30"/>
    <p:sldId id="1032" r:id="rId31"/>
    <p:sldId id="1003" r:id="rId32"/>
    <p:sldId id="1004" r:id="rId33"/>
    <p:sldId id="1005" r:id="rId34"/>
    <p:sldId id="1011" r:id="rId35"/>
    <p:sldId id="1013" r:id="rId36"/>
    <p:sldId id="1029" r:id="rId37"/>
    <p:sldId id="61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369"/>
    <a:srgbClr val="BF0D3E"/>
    <a:srgbClr val="FCAF17"/>
    <a:srgbClr val="B3DCE7"/>
    <a:srgbClr val="002F8E"/>
    <a:srgbClr val="0092B1"/>
    <a:srgbClr val="002F60"/>
    <a:srgbClr val="00AD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45084" autoAdjust="0"/>
  </p:normalViewPr>
  <p:slideViewPr>
    <p:cSldViewPr snapToGrid="0">
      <p:cViewPr varScale="1">
        <p:scale>
          <a:sx n="49" d="100"/>
          <a:sy n="49" d="100"/>
        </p:scale>
        <p:origin x="2094"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30" d="100"/>
          <a:sy n="130" d="100"/>
        </p:scale>
        <p:origin x="984" y="-1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FDE2A9C-30F7-4F0A-B499-C20FB58899C7}"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430B804F-5FEB-479F-A36A-291A3FE721BE}">
      <dgm:prSet phldrT="[Text]" custT="1"/>
      <dgm:spPr>
        <a:solidFill>
          <a:schemeClr val="bg1"/>
        </a:solidFill>
        <a:ln w="114300">
          <a:solidFill>
            <a:srgbClr val="012369"/>
          </a:solidFill>
        </a:ln>
      </dgm:spPr>
      <dgm:t>
        <a:bodyPr/>
        <a:lstStyle/>
        <a:p>
          <a:endParaRPr lang="en-US" sz="5400" b="1" dirty="0">
            <a:solidFill>
              <a:srgbClr val="002F8E"/>
            </a:solidFill>
            <a:latin typeface="Arial" panose="020B0604020202020204" pitchFamily="34" charset="0"/>
            <a:cs typeface="Arial" panose="020B0604020202020204" pitchFamily="34" charset="0"/>
          </a:endParaRPr>
        </a:p>
      </dgm:t>
    </dgm:pt>
    <dgm:pt modelId="{8FC30A55-F79E-4821-9594-DF339C3CB5EA}" type="parTrans" cxnId="{912396F4-C45D-405E-BDFF-A77CD00233F0}">
      <dgm:prSet/>
      <dgm:spPr/>
      <dgm:t>
        <a:bodyPr/>
        <a:lstStyle/>
        <a:p>
          <a:endParaRPr lang="en-US"/>
        </a:p>
      </dgm:t>
    </dgm:pt>
    <dgm:pt modelId="{53FF1733-1AC7-4298-A90E-C9B69572F773}" type="sibTrans" cxnId="{912396F4-C45D-405E-BDFF-A77CD00233F0}">
      <dgm:prSet/>
      <dgm:spPr/>
      <dgm:t>
        <a:bodyPr/>
        <a:lstStyle/>
        <a:p>
          <a:endParaRPr lang="en-US"/>
        </a:p>
      </dgm:t>
    </dgm:pt>
    <dgm:pt modelId="{2E458C9B-962F-4F4B-BE68-F4A144A54C1D}">
      <dgm:prSet phldrT="[Text]" custT="1"/>
      <dgm:spPr>
        <a:solidFill>
          <a:schemeClr val="bg1"/>
        </a:solidFill>
        <a:ln w="114300">
          <a:solidFill>
            <a:srgbClr val="012369"/>
          </a:solidFill>
        </a:ln>
      </dgm:spPr>
      <dgm:t>
        <a:bodyPr/>
        <a:lstStyle/>
        <a:p>
          <a:endParaRPr lang="en-US" sz="5400" b="1" dirty="0">
            <a:solidFill>
              <a:srgbClr val="002F8E"/>
            </a:solidFill>
            <a:latin typeface="Arial" panose="020B0604020202020204" pitchFamily="34" charset="0"/>
            <a:cs typeface="Arial" panose="020B0604020202020204" pitchFamily="34" charset="0"/>
          </a:endParaRPr>
        </a:p>
      </dgm:t>
    </dgm:pt>
    <dgm:pt modelId="{F35AA060-7C1C-451D-8505-8FF0D862AE76}" type="parTrans" cxnId="{571CFEF0-2C49-41C8-A923-3D202B16252D}">
      <dgm:prSet/>
      <dgm:spPr/>
      <dgm:t>
        <a:bodyPr/>
        <a:lstStyle/>
        <a:p>
          <a:endParaRPr lang="en-US"/>
        </a:p>
      </dgm:t>
    </dgm:pt>
    <dgm:pt modelId="{086692AF-1622-4AE6-93F5-04DC345D39BE}" type="sibTrans" cxnId="{571CFEF0-2C49-41C8-A923-3D202B16252D}">
      <dgm:prSet/>
      <dgm:spPr/>
      <dgm:t>
        <a:bodyPr/>
        <a:lstStyle/>
        <a:p>
          <a:endParaRPr lang="en-US"/>
        </a:p>
      </dgm:t>
    </dgm:pt>
    <dgm:pt modelId="{0BE14D28-E44E-478C-9CEB-179AB9A0C449}">
      <dgm:prSet phldrT="[Text]" custT="1"/>
      <dgm:spPr>
        <a:solidFill>
          <a:schemeClr val="bg1"/>
        </a:solidFill>
        <a:ln w="114300">
          <a:solidFill>
            <a:srgbClr val="012369"/>
          </a:solidFill>
        </a:ln>
      </dgm:spPr>
      <dgm:t>
        <a:bodyPr/>
        <a:lstStyle/>
        <a:p>
          <a:endParaRPr lang="en-US" sz="5400" b="1" dirty="0">
            <a:solidFill>
              <a:srgbClr val="002F8E"/>
            </a:solidFill>
            <a:latin typeface="Arial" panose="020B0604020202020204" pitchFamily="34" charset="0"/>
            <a:cs typeface="Arial" panose="020B0604020202020204" pitchFamily="34" charset="0"/>
          </a:endParaRPr>
        </a:p>
      </dgm:t>
    </dgm:pt>
    <dgm:pt modelId="{D794B3E7-095F-4BB2-A49B-C7AD7704E2B7}" type="sibTrans" cxnId="{0C2D318F-42DB-4563-B118-1781E069B1C1}">
      <dgm:prSet/>
      <dgm:spPr/>
      <dgm:t>
        <a:bodyPr/>
        <a:lstStyle/>
        <a:p>
          <a:endParaRPr lang="en-US"/>
        </a:p>
      </dgm:t>
    </dgm:pt>
    <dgm:pt modelId="{670D9393-01A0-4386-B987-B078CF769E01}" type="parTrans" cxnId="{0C2D318F-42DB-4563-B118-1781E069B1C1}">
      <dgm:prSet/>
      <dgm:spPr/>
      <dgm:t>
        <a:bodyPr/>
        <a:lstStyle/>
        <a:p>
          <a:endParaRPr lang="en-US"/>
        </a:p>
      </dgm:t>
    </dgm:pt>
    <dgm:pt modelId="{4CFC6F55-510F-4063-A578-BEACA8C389AE}" type="pres">
      <dgm:prSet presAssocID="{4FDE2A9C-30F7-4F0A-B499-C20FB58899C7}" presName="Name0" presStyleCnt="0">
        <dgm:presLayoutVars>
          <dgm:dir/>
          <dgm:animLvl val="lvl"/>
          <dgm:resizeHandles val="exact"/>
        </dgm:presLayoutVars>
      </dgm:prSet>
      <dgm:spPr/>
    </dgm:pt>
    <dgm:pt modelId="{BAF500E7-72DA-4935-89FC-3D92D96C605B}" type="pres">
      <dgm:prSet presAssocID="{0BE14D28-E44E-478C-9CEB-179AB9A0C449}" presName="Name8" presStyleCnt="0"/>
      <dgm:spPr/>
    </dgm:pt>
    <dgm:pt modelId="{2F19EC3D-C155-4F04-92F0-DC3AE89EA197}" type="pres">
      <dgm:prSet presAssocID="{0BE14D28-E44E-478C-9CEB-179AB9A0C449}" presName="level" presStyleLbl="node1" presStyleIdx="0" presStyleCnt="3">
        <dgm:presLayoutVars>
          <dgm:chMax val="1"/>
          <dgm:bulletEnabled val="1"/>
        </dgm:presLayoutVars>
      </dgm:prSet>
      <dgm:spPr/>
    </dgm:pt>
    <dgm:pt modelId="{116A8E15-1597-45D4-AC5C-E8E6D4C19F80}" type="pres">
      <dgm:prSet presAssocID="{0BE14D28-E44E-478C-9CEB-179AB9A0C449}" presName="levelTx" presStyleLbl="revTx" presStyleIdx="0" presStyleCnt="0">
        <dgm:presLayoutVars>
          <dgm:chMax val="1"/>
          <dgm:bulletEnabled val="1"/>
        </dgm:presLayoutVars>
      </dgm:prSet>
      <dgm:spPr/>
    </dgm:pt>
    <dgm:pt modelId="{EF836CB3-F679-4927-9DA0-379103886B3B}" type="pres">
      <dgm:prSet presAssocID="{430B804F-5FEB-479F-A36A-291A3FE721BE}" presName="Name8" presStyleCnt="0"/>
      <dgm:spPr/>
    </dgm:pt>
    <dgm:pt modelId="{97200D83-A5C1-42D6-A72D-263548E0D309}" type="pres">
      <dgm:prSet presAssocID="{430B804F-5FEB-479F-A36A-291A3FE721BE}" presName="level" presStyleLbl="node1" presStyleIdx="1" presStyleCnt="3">
        <dgm:presLayoutVars>
          <dgm:chMax val="1"/>
          <dgm:bulletEnabled val="1"/>
        </dgm:presLayoutVars>
      </dgm:prSet>
      <dgm:spPr/>
    </dgm:pt>
    <dgm:pt modelId="{0235F2F3-AB46-4A5E-A275-DC19D6174243}" type="pres">
      <dgm:prSet presAssocID="{430B804F-5FEB-479F-A36A-291A3FE721BE}" presName="levelTx" presStyleLbl="revTx" presStyleIdx="0" presStyleCnt="0">
        <dgm:presLayoutVars>
          <dgm:chMax val="1"/>
          <dgm:bulletEnabled val="1"/>
        </dgm:presLayoutVars>
      </dgm:prSet>
      <dgm:spPr/>
    </dgm:pt>
    <dgm:pt modelId="{E60E08BA-C6A9-429B-B639-17EC4CCA2255}" type="pres">
      <dgm:prSet presAssocID="{2E458C9B-962F-4F4B-BE68-F4A144A54C1D}" presName="Name8" presStyleCnt="0"/>
      <dgm:spPr/>
    </dgm:pt>
    <dgm:pt modelId="{36E0B55C-4678-4CD8-B38D-844ECED38DBB}" type="pres">
      <dgm:prSet presAssocID="{2E458C9B-962F-4F4B-BE68-F4A144A54C1D}" presName="level" presStyleLbl="node1" presStyleIdx="2" presStyleCnt="3">
        <dgm:presLayoutVars>
          <dgm:chMax val="1"/>
          <dgm:bulletEnabled val="1"/>
        </dgm:presLayoutVars>
      </dgm:prSet>
      <dgm:spPr/>
    </dgm:pt>
    <dgm:pt modelId="{0B369C31-AD82-4C77-89FB-233BE2A3122E}" type="pres">
      <dgm:prSet presAssocID="{2E458C9B-962F-4F4B-BE68-F4A144A54C1D}" presName="levelTx" presStyleLbl="revTx" presStyleIdx="0" presStyleCnt="0">
        <dgm:presLayoutVars>
          <dgm:chMax val="1"/>
          <dgm:bulletEnabled val="1"/>
        </dgm:presLayoutVars>
      </dgm:prSet>
      <dgm:spPr/>
    </dgm:pt>
  </dgm:ptLst>
  <dgm:cxnLst>
    <dgm:cxn modelId="{C6035B1B-5AC1-4ABC-BB87-C5A8890A3D35}" type="presOf" srcId="{4FDE2A9C-30F7-4F0A-B499-C20FB58899C7}" destId="{4CFC6F55-510F-4063-A578-BEACA8C389AE}" srcOrd="0" destOrd="0" presId="urn:microsoft.com/office/officeart/2005/8/layout/pyramid1"/>
    <dgm:cxn modelId="{A96BA646-313C-42DC-8C18-95372898D80C}" type="presOf" srcId="{430B804F-5FEB-479F-A36A-291A3FE721BE}" destId="{0235F2F3-AB46-4A5E-A275-DC19D6174243}" srcOrd="1" destOrd="0" presId="urn:microsoft.com/office/officeart/2005/8/layout/pyramid1"/>
    <dgm:cxn modelId="{6A049C6C-9451-4BE7-A500-BDF89363D5B2}" type="presOf" srcId="{2E458C9B-962F-4F4B-BE68-F4A144A54C1D}" destId="{0B369C31-AD82-4C77-89FB-233BE2A3122E}" srcOrd="1" destOrd="0" presId="urn:microsoft.com/office/officeart/2005/8/layout/pyramid1"/>
    <dgm:cxn modelId="{D3E1EA89-9BF2-4C5C-9045-0EF2ABA3CFB5}" type="presOf" srcId="{430B804F-5FEB-479F-A36A-291A3FE721BE}" destId="{97200D83-A5C1-42D6-A72D-263548E0D309}" srcOrd="0" destOrd="0" presId="urn:microsoft.com/office/officeart/2005/8/layout/pyramid1"/>
    <dgm:cxn modelId="{0C2D318F-42DB-4563-B118-1781E069B1C1}" srcId="{4FDE2A9C-30F7-4F0A-B499-C20FB58899C7}" destId="{0BE14D28-E44E-478C-9CEB-179AB9A0C449}" srcOrd="0" destOrd="0" parTransId="{670D9393-01A0-4386-B987-B078CF769E01}" sibTransId="{D794B3E7-095F-4BB2-A49B-C7AD7704E2B7}"/>
    <dgm:cxn modelId="{96B7C796-88D4-4215-BE71-9ED919BF353F}" type="presOf" srcId="{2E458C9B-962F-4F4B-BE68-F4A144A54C1D}" destId="{36E0B55C-4678-4CD8-B38D-844ECED38DBB}" srcOrd="0" destOrd="0" presId="urn:microsoft.com/office/officeart/2005/8/layout/pyramid1"/>
    <dgm:cxn modelId="{F74CABA1-AE76-4526-98F7-2CA8AAF923F4}" type="presOf" srcId="{0BE14D28-E44E-478C-9CEB-179AB9A0C449}" destId="{2F19EC3D-C155-4F04-92F0-DC3AE89EA197}" srcOrd="0" destOrd="0" presId="urn:microsoft.com/office/officeart/2005/8/layout/pyramid1"/>
    <dgm:cxn modelId="{571CFEF0-2C49-41C8-A923-3D202B16252D}" srcId="{4FDE2A9C-30F7-4F0A-B499-C20FB58899C7}" destId="{2E458C9B-962F-4F4B-BE68-F4A144A54C1D}" srcOrd="2" destOrd="0" parTransId="{F35AA060-7C1C-451D-8505-8FF0D862AE76}" sibTransId="{086692AF-1622-4AE6-93F5-04DC345D39BE}"/>
    <dgm:cxn modelId="{912396F4-C45D-405E-BDFF-A77CD00233F0}" srcId="{4FDE2A9C-30F7-4F0A-B499-C20FB58899C7}" destId="{430B804F-5FEB-479F-A36A-291A3FE721BE}" srcOrd="1" destOrd="0" parTransId="{8FC30A55-F79E-4821-9594-DF339C3CB5EA}" sibTransId="{53FF1733-1AC7-4298-A90E-C9B69572F773}"/>
    <dgm:cxn modelId="{1BEC18FC-EE48-4408-B7A4-382C162EEC3C}" type="presOf" srcId="{0BE14D28-E44E-478C-9CEB-179AB9A0C449}" destId="{116A8E15-1597-45D4-AC5C-E8E6D4C19F80}" srcOrd="1" destOrd="0" presId="urn:microsoft.com/office/officeart/2005/8/layout/pyramid1"/>
    <dgm:cxn modelId="{C9E31C97-1A51-4FFA-8D4F-9D649B616D00}" type="presParOf" srcId="{4CFC6F55-510F-4063-A578-BEACA8C389AE}" destId="{BAF500E7-72DA-4935-89FC-3D92D96C605B}" srcOrd="0" destOrd="0" presId="urn:microsoft.com/office/officeart/2005/8/layout/pyramid1"/>
    <dgm:cxn modelId="{79B619A0-D206-46A5-8DCE-33A73E08BD06}" type="presParOf" srcId="{BAF500E7-72DA-4935-89FC-3D92D96C605B}" destId="{2F19EC3D-C155-4F04-92F0-DC3AE89EA197}" srcOrd="0" destOrd="0" presId="urn:microsoft.com/office/officeart/2005/8/layout/pyramid1"/>
    <dgm:cxn modelId="{A9807680-3923-478B-BA23-2325E492697E}" type="presParOf" srcId="{BAF500E7-72DA-4935-89FC-3D92D96C605B}" destId="{116A8E15-1597-45D4-AC5C-E8E6D4C19F80}" srcOrd="1" destOrd="0" presId="urn:microsoft.com/office/officeart/2005/8/layout/pyramid1"/>
    <dgm:cxn modelId="{5F86C236-D4EC-4EA7-AF1A-9F49A142ABF5}" type="presParOf" srcId="{4CFC6F55-510F-4063-A578-BEACA8C389AE}" destId="{EF836CB3-F679-4927-9DA0-379103886B3B}" srcOrd="1" destOrd="0" presId="urn:microsoft.com/office/officeart/2005/8/layout/pyramid1"/>
    <dgm:cxn modelId="{CE8B3A22-5DF9-46B2-BA67-AA748951827B}" type="presParOf" srcId="{EF836CB3-F679-4927-9DA0-379103886B3B}" destId="{97200D83-A5C1-42D6-A72D-263548E0D309}" srcOrd="0" destOrd="0" presId="urn:microsoft.com/office/officeart/2005/8/layout/pyramid1"/>
    <dgm:cxn modelId="{14A948F7-5AC2-484C-A92F-5991E173FFF1}" type="presParOf" srcId="{EF836CB3-F679-4927-9DA0-379103886B3B}" destId="{0235F2F3-AB46-4A5E-A275-DC19D6174243}" srcOrd="1" destOrd="0" presId="urn:microsoft.com/office/officeart/2005/8/layout/pyramid1"/>
    <dgm:cxn modelId="{D9A96DDB-D2F5-4B9E-B38D-CAAC53E791A9}" type="presParOf" srcId="{4CFC6F55-510F-4063-A578-BEACA8C389AE}" destId="{E60E08BA-C6A9-429B-B639-17EC4CCA2255}" srcOrd="2" destOrd="0" presId="urn:microsoft.com/office/officeart/2005/8/layout/pyramid1"/>
    <dgm:cxn modelId="{9F683C3B-B863-4551-84A2-9680D1809AF8}" type="presParOf" srcId="{E60E08BA-C6A9-429B-B639-17EC4CCA2255}" destId="{36E0B55C-4678-4CD8-B38D-844ECED38DBB}" srcOrd="0" destOrd="0" presId="urn:microsoft.com/office/officeart/2005/8/layout/pyramid1"/>
    <dgm:cxn modelId="{305E3C20-BD1F-48C4-970C-BBF7AF77787C}" type="presParOf" srcId="{E60E08BA-C6A9-429B-B639-17EC4CCA2255}" destId="{0B369C31-AD82-4C77-89FB-233BE2A3122E}"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9EC3D-C155-4F04-92F0-DC3AE89EA197}">
      <dsp:nvSpPr>
        <dsp:cNvPr id="0" name=""/>
        <dsp:cNvSpPr/>
      </dsp:nvSpPr>
      <dsp:spPr>
        <a:xfrm>
          <a:off x="1434075" y="0"/>
          <a:ext cx="1434074" cy="1392092"/>
        </a:xfrm>
        <a:prstGeom prst="trapezoid">
          <a:avLst>
            <a:gd name="adj" fmla="val 51508"/>
          </a:avLst>
        </a:prstGeom>
        <a:solidFill>
          <a:schemeClr val="bg1"/>
        </a:solidFill>
        <a:ln w="114300" cap="flat" cmpd="sng" algn="ctr">
          <a:solidFill>
            <a:srgbClr val="0123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b="1" kern="1200" dirty="0">
            <a:solidFill>
              <a:srgbClr val="002F8E"/>
            </a:solidFill>
            <a:latin typeface="Arial" panose="020B0604020202020204" pitchFamily="34" charset="0"/>
            <a:cs typeface="Arial" panose="020B0604020202020204" pitchFamily="34" charset="0"/>
          </a:endParaRPr>
        </a:p>
      </dsp:txBody>
      <dsp:txXfrm>
        <a:off x="1434075" y="0"/>
        <a:ext cx="1434074" cy="1392092"/>
      </dsp:txXfrm>
    </dsp:sp>
    <dsp:sp modelId="{97200D83-A5C1-42D6-A72D-263548E0D309}">
      <dsp:nvSpPr>
        <dsp:cNvPr id="0" name=""/>
        <dsp:cNvSpPr/>
      </dsp:nvSpPr>
      <dsp:spPr>
        <a:xfrm>
          <a:off x="717037" y="1392092"/>
          <a:ext cx="2868149" cy="1392092"/>
        </a:xfrm>
        <a:prstGeom prst="trapezoid">
          <a:avLst>
            <a:gd name="adj" fmla="val 51508"/>
          </a:avLst>
        </a:prstGeom>
        <a:solidFill>
          <a:schemeClr val="bg1"/>
        </a:solidFill>
        <a:ln w="114300" cap="flat" cmpd="sng" algn="ctr">
          <a:solidFill>
            <a:srgbClr val="0123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b="1" kern="1200" dirty="0">
            <a:solidFill>
              <a:srgbClr val="002F8E"/>
            </a:solidFill>
            <a:latin typeface="Arial" panose="020B0604020202020204" pitchFamily="34" charset="0"/>
            <a:cs typeface="Arial" panose="020B0604020202020204" pitchFamily="34" charset="0"/>
          </a:endParaRPr>
        </a:p>
      </dsp:txBody>
      <dsp:txXfrm>
        <a:off x="1218963" y="1392092"/>
        <a:ext cx="1864297" cy="1392092"/>
      </dsp:txXfrm>
    </dsp:sp>
    <dsp:sp modelId="{36E0B55C-4678-4CD8-B38D-844ECED38DBB}">
      <dsp:nvSpPr>
        <dsp:cNvPr id="0" name=""/>
        <dsp:cNvSpPr/>
      </dsp:nvSpPr>
      <dsp:spPr>
        <a:xfrm>
          <a:off x="0" y="2784184"/>
          <a:ext cx="4302224" cy="1392092"/>
        </a:xfrm>
        <a:prstGeom prst="trapezoid">
          <a:avLst>
            <a:gd name="adj" fmla="val 51508"/>
          </a:avLst>
        </a:prstGeom>
        <a:solidFill>
          <a:schemeClr val="bg1"/>
        </a:solidFill>
        <a:ln w="114300" cap="flat" cmpd="sng" algn="ctr">
          <a:solidFill>
            <a:srgbClr val="0123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b="1" kern="1200" dirty="0">
            <a:solidFill>
              <a:srgbClr val="002F8E"/>
            </a:solidFill>
            <a:latin typeface="Arial" panose="020B0604020202020204" pitchFamily="34" charset="0"/>
            <a:cs typeface="Arial" panose="020B0604020202020204" pitchFamily="34" charset="0"/>
          </a:endParaRPr>
        </a:p>
      </dsp:txBody>
      <dsp:txXfrm>
        <a:off x="752889" y="2784184"/>
        <a:ext cx="2796446" cy="139209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F929E-DB38-4FA9-B319-E98E2B2F9362}"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0000A-A3BA-4773-926A-95C17DF81E88}" type="slidenum">
              <a:rPr lang="en-US" smtClean="0"/>
              <a:t>‹#›</a:t>
            </a:fld>
            <a:endParaRPr lang="en-US"/>
          </a:p>
        </p:txBody>
      </p:sp>
    </p:spTree>
    <p:extLst>
      <p:ext uri="{BB962C8B-B14F-4D97-AF65-F5344CB8AC3E}">
        <p14:creationId xmlns:p14="http://schemas.microsoft.com/office/powerpoint/2010/main" val="33156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6875"/>
            <a:ext cx="5543550" cy="3117850"/>
          </a:xfrm>
        </p:spPr>
      </p:sp>
      <p:sp>
        <p:nvSpPr>
          <p:cNvPr id="3" name="Notes Placeholder 2"/>
          <p:cNvSpPr>
            <a:spLocks noGrp="1"/>
          </p:cNvSpPr>
          <p:nvPr>
            <p:ph type="body" idx="1"/>
          </p:nvPr>
        </p:nvSpPr>
        <p:spPr>
          <a:xfrm>
            <a:off x="657225" y="3613900"/>
            <a:ext cx="5560060" cy="3636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ea typeface="Calibri" panose="020F0502020204030204" pitchFamily="34" charset="0"/>
                <a:cs typeface="Arial" panose="020B0604020202020204" pitchFamily="34" charset="0"/>
              </a:rPr>
              <a:t>Today, we continue our AZPLS journey of schoolwide systems change that will lead to increased literacy achievement for all students. Specifically, we will focus on explicit vocabulary and direct and explicit comprehension instructional strategies to meet the needs of all learners.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00775" y="8515421"/>
            <a:ext cx="41118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6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6238"/>
            <a:ext cx="5486400" cy="3086100"/>
          </a:xfrm>
        </p:spPr>
      </p:sp>
      <p:sp>
        <p:nvSpPr>
          <p:cNvPr id="3" name="Notes Placeholder 2"/>
          <p:cNvSpPr>
            <a:spLocks noGrp="1"/>
          </p:cNvSpPr>
          <p:nvPr>
            <p:ph type="body" idx="1"/>
          </p:nvPr>
        </p:nvSpPr>
        <p:spPr>
          <a:xfrm>
            <a:off x="685800" y="3549760"/>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Dimension 3</a:t>
            </a:r>
            <a:r>
              <a:rPr lang="en-US" i="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focuses on those things with which students engage that potentially produce evidence of student learning. We will identify what they are, their importance for student success, and how to use them effectively.</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The strategies introduced today are representative of active learning strategies for all students to be used individually and in small groups. These explicit vocabulary and direct and explicit comprehension strategies are tools to support all students’ learning while providing teachers a way to quickly assess the students’ levels of understanding and possible needs for additional support.</a:t>
            </a:r>
          </a:p>
          <a:p>
            <a:pPr marL="0" marR="0">
              <a:spcBef>
                <a:spcPts val="0"/>
              </a:spcBef>
            </a:pPr>
            <a:endParaRPr lang="en-US" dirty="0"/>
          </a:p>
        </p:txBody>
      </p:sp>
      <p:sp>
        <p:nvSpPr>
          <p:cNvPr id="4" name="Slide Number Placeholder 3"/>
          <p:cNvSpPr>
            <a:spLocks noGrp="1"/>
          </p:cNvSpPr>
          <p:nvPr>
            <p:ph type="sldNum" sz="quarter" idx="5"/>
          </p:nvPr>
        </p:nvSpPr>
        <p:spPr>
          <a:xfrm>
            <a:off x="6114552" y="8490406"/>
            <a:ext cx="483443"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62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42913"/>
            <a:ext cx="5486400" cy="3086100"/>
          </a:xfrm>
        </p:spPr>
      </p:sp>
      <p:sp>
        <p:nvSpPr>
          <p:cNvPr id="3" name="Notes Placeholder 2"/>
          <p:cNvSpPr>
            <a:spLocks noGrp="1"/>
          </p:cNvSpPr>
          <p:nvPr>
            <p:ph type="body" idx="1"/>
          </p:nvPr>
        </p:nvSpPr>
        <p:spPr>
          <a:xfrm>
            <a:off x="685800" y="3568534"/>
            <a:ext cx="5486400" cy="4261513"/>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The Simple View of Reading provides a foundation for our learning today. It is a scientific theory that attempts to define the skills that contribute to early reading comprehension. Over 150 scientific studies have been conducted to validate the formula’s premise across age levels, reading skill levels, multiple languages, and a variety of educational disabilities (Kilpatrick, 2020).</a:t>
            </a:r>
          </a:p>
          <a:p>
            <a:pPr marL="0" marR="0"/>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According to the original theory (Gough and </a:t>
            </a:r>
            <a:r>
              <a:rPr lang="en-US" dirty="0" err="1">
                <a:effectLst/>
                <a:latin typeface="Arial" panose="020B0604020202020204" pitchFamily="34" charset="0"/>
                <a:ea typeface="Calibri" panose="020F0502020204030204" pitchFamily="34" charset="0"/>
                <a:cs typeface="Arial" panose="020B0604020202020204" pitchFamily="34" charset="0"/>
              </a:rPr>
              <a:t>Tunmer</a:t>
            </a:r>
            <a:r>
              <a:rPr lang="en-US" dirty="0">
                <a:effectLst/>
                <a:latin typeface="Arial" panose="020B0604020202020204" pitchFamily="34" charset="0"/>
                <a:ea typeface="Calibri" panose="020F0502020204030204" pitchFamily="34" charset="0"/>
                <a:cs typeface="Arial" panose="020B0604020202020204" pitchFamily="34" charset="0"/>
              </a:rPr>
              <a:t>, 1986), an individual's reading comprehension is the product of decoding skill and language comprehension. The key idea is that both the ability to decode and language comprehension are necessary for reading comprehension. </a:t>
            </a:r>
          </a:p>
          <a:p>
            <a:pPr marL="0" marR="0"/>
            <a:r>
              <a:rPr lang="en-US" sz="1100"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The formula is D times LC equals RC. D stands for decoding, the ability to apply sound-symbol relationships to read words. LC stands for language comprehension, the ability to understand spoken language. Decoding times language comprehension equals reading comprehension (Gough and Tunmer,1986 and Hoover and Gough, 1990).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235768" y="8505478"/>
            <a:ext cx="376369" cy="458787"/>
          </a:xfrm>
        </p:spPr>
        <p:txBody>
          <a:bodyPr/>
          <a:lstStyle/>
          <a:p>
            <a:fld id="{3B00000A-A3BA-4773-926A-95C17DF81E88}"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57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5288"/>
            <a:ext cx="5486400" cy="3086100"/>
          </a:xfrm>
        </p:spPr>
      </p:sp>
      <p:sp>
        <p:nvSpPr>
          <p:cNvPr id="3" name="Notes Placeholder 2"/>
          <p:cNvSpPr>
            <a:spLocks noGrp="1"/>
          </p:cNvSpPr>
          <p:nvPr>
            <p:ph type="body" idx="1"/>
          </p:nvPr>
        </p:nvSpPr>
        <p:spPr>
          <a:xfrm>
            <a:off x="685800" y="3517955"/>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Notice that Decoding and Language Comprehension are not added together to predict Reading Comprehension. They are multiplied. In the Simple View of Reading formula, the values of D and LC are 0 or 1. This represents 0% and 100%. A score of 0 means no skill or ability at all and 1 indicates perfection. If either D or LC is 0, Reading Comprehension will not occur because 0 X 1 = 0 or 1 X 0 = 0. Both D and LC must be a 1 (1 X 1 = 1) for reading comprehension (Farrell, Hunter, Davidson, and </a:t>
            </a:r>
            <a:r>
              <a:rPr lang="en-US" dirty="0" err="1">
                <a:effectLst/>
                <a:latin typeface="Arial" panose="020B0604020202020204" pitchFamily="34" charset="0"/>
                <a:ea typeface="Calibri" panose="020F0502020204030204" pitchFamily="34" charset="0"/>
                <a:cs typeface="Arial" panose="020B0604020202020204" pitchFamily="34" charset="0"/>
              </a:rPr>
              <a:t>Osenga</a:t>
            </a:r>
            <a:r>
              <a:rPr lang="en-US" dirty="0">
                <a:effectLst/>
                <a:latin typeface="Arial" panose="020B0604020202020204" pitchFamily="34" charset="0"/>
                <a:ea typeface="Calibri" panose="020F0502020204030204" pitchFamily="34" charset="0"/>
                <a:cs typeface="Arial" panose="020B0604020202020204" pitchFamily="34" charset="0"/>
              </a:rPr>
              <a:t>, 2019).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Dr. Louisa Moats, a nationally recognized authority on how children learn to read, stated that reading comprehension is the product of word recognition and language comprehension, and without strong skills in either domain, an individual’s reading comprehension will be compromised (2020).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We must provide early reading instruction that ensures students become strong decoders because once decoding is strong, the only limit to reading comprehension is the student’s knowledge of the subject he is reading about and his ability to synthesize the information. (Farrell, Hunter, Davidson, and </a:t>
            </a:r>
            <a:r>
              <a:rPr lang="en-US" dirty="0" err="1">
                <a:effectLst/>
                <a:latin typeface="Arial" panose="020B0604020202020204" pitchFamily="34" charset="0"/>
                <a:ea typeface="Calibri" panose="020F0502020204030204" pitchFamily="34" charset="0"/>
                <a:cs typeface="Arial" panose="020B0604020202020204" pitchFamily="34" charset="0"/>
              </a:rPr>
              <a:t>Osenga</a:t>
            </a:r>
            <a:r>
              <a:rPr lang="en-US" dirty="0">
                <a:effectLst/>
                <a:latin typeface="Arial" panose="020B0604020202020204" pitchFamily="34" charset="0"/>
                <a:ea typeface="Calibri" panose="020F0502020204030204" pitchFamily="34" charset="0"/>
                <a:cs typeface="Arial" panose="020B0604020202020204" pitchFamily="34" charset="0"/>
              </a:rPr>
              <a:t>, 2019).</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36419" y="8482455"/>
            <a:ext cx="471516"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23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2113"/>
            <a:ext cx="5486400" cy="3086100"/>
          </a:xfrm>
        </p:spPr>
      </p:sp>
      <p:sp>
        <p:nvSpPr>
          <p:cNvPr id="3" name="Notes Placeholder 2"/>
          <p:cNvSpPr>
            <a:spLocks noGrp="1"/>
          </p:cNvSpPr>
          <p:nvPr>
            <p:ph type="body" idx="1"/>
          </p:nvPr>
        </p:nvSpPr>
        <p:spPr>
          <a:xfrm>
            <a:off x="685800" y="3529882"/>
            <a:ext cx="5486400" cy="3600450"/>
          </a:xfrm>
        </p:spPr>
        <p:txBody>
          <a:bodyPr/>
          <a:lstStyle/>
          <a:p>
            <a:pPr marL="0" marR="0">
              <a:spcBef>
                <a:spcPts val="0"/>
              </a:spcBef>
            </a:pPr>
            <a:r>
              <a:rPr lang="en-US" kern="1200" dirty="0">
                <a:effectLst/>
                <a:latin typeface="Arial" panose="020B0604020202020204" pitchFamily="34" charset="0"/>
                <a:ea typeface="Times New Roman" panose="02020603050405020304" pitchFamily="18" charset="0"/>
                <a:cs typeface="Arial" panose="020B0604020202020204" pitchFamily="34" charset="0"/>
              </a:rPr>
              <a:t>Keeping</a:t>
            </a:r>
            <a:r>
              <a:rPr lang="en-US" dirty="0">
                <a:effectLst/>
                <a:latin typeface="Arial" panose="020B0604020202020204" pitchFamily="34" charset="0"/>
                <a:ea typeface="Calibri" panose="020F0502020204030204" pitchFamily="34" charset="0"/>
                <a:cs typeface="Arial" panose="020B0604020202020204" pitchFamily="34" charset="0"/>
              </a:rPr>
              <a:t> the Simple View of Reading in mind, we will identify the first two research-based recommendations from the Institute of Education Sciences (IES) for teaching and learning strategies with </a:t>
            </a:r>
            <a:r>
              <a:rPr lang="en-US" b="1" dirty="0">
                <a:effectLst/>
                <a:latin typeface="Arial" panose="020B0604020202020204" pitchFamily="34" charset="0"/>
                <a:ea typeface="Calibri" panose="020F0502020204030204" pitchFamily="34" charset="0"/>
                <a:cs typeface="Arial" panose="020B0604020202020204" pitchFamily="34" charset="0"/>
              </a:rPr>
              <a:t>Handout 4: Institute of Education Sciences (IES) Reading K</a:t>
            </a:r>
            <a:r>
              <a:rPr lang="en-US" sz="1200" b="1" dirty="0">
                <a:effectLst/>
                <a:latin typeface="Arial" panose="020B0604020202020204" pitchFamily="34" charset="0"/>
                <a:ea typeface="Calibri" panose="020F0502020204030204" pitchFamily="34" charset="0"/>
                <a:cs typeface="Arial" panose="020B0604020202020204" pitchFamily="34" charset="0"/>
              </a:rPr>
              <a:t>–</a:t>
            </a:r>
            <a:r>
              <a:rPr lang="en-US" b="1" dirty="0">
                <a:effectLst/>
                <a:latin typeface="Arial" panose="020B0604020202020204" pitchFamily="34" charset="0"/>
                <a:ea typeface="Calibri" panose="020F0502020204030204" pitchFamily="34" charset="0"/>
                <a:cs typeface="Arial" panose="020B0604020202020204" pitchFamily="34" charset="0"/>
              </a:rPr>
              <a:t>3 and 4</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lang="en-US" b="1" dirty="0">
                <a:effectLst/>
                <a:latin typeface="Arial" panose="020B0604020202020204" pitchFamily="34" charset="0"/>
                <a:ea typeface="Calibri" panose="020F0502020204030204" pitchFamily="34" charset="0"/>
                <a:cs typeface="Arial" panose="020B0604020202020204" pitchFamily="34" charset="0"/>
              </a:rPr>
              <a:t>8 Recommendations.</a:t>
            </a:r>
            <a:r>
              <a:rPr lang="en-US" dirty="0">
                <a:effectLst/>
                <a:latin typeface="Arial" panose="020B0604020202020204" pitchFamily="34" charset="0"/>
                <a:ea typeface="Calibri" panose="020F0502020204030204" pitchFamily="34" charset="0"/>
                <a:cs typeface="Arial" panose="020B0604020202020204" pitchFamily="34" charset="0"/>
              </a:rPr>
              <a:t> This shows how the skills for grades K</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3 and grades 4</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8 fuse together. Skills for grades 4</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8 develop and build from the foundational skills for grades K</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3.</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As we </a:t>
            </a:r>
            <a:r>
              <a:rPr lang="en-US" dirty="0">
                <a:latin typeface="Arial" panose="020B0604020202020204" pitchFamily="34" charset="0"/>
                <a:ea typeface="Calibri" panose="020F0502020204030204" pitchFamily="34" charset="0"/>
                <a:cs typeface="Arial" panose="020B0604020202020204" pitchFamily="34" charset="0"/>
              </a:rPr>
              <a:t>work</a:t>
            </a:r>
            <a:r>
              <a:rPr lang="en-US" dirty="0">
                <a:effectLst/>
                <a:latin typeface="Arial" panose="020B0604020202020204" pitchFamily="34" charset="0"/>
                <a:ea typeface="Calibri" panose="020F0502020204030204" pitchFamily="34" charset="0"/>
                <a:cs typeface="Arial" panose="020B0604020202020204" pitchFamily="34" charset="0"/>
              </a:rPr>
              <a:t> with each activity, K</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3 teachers should be thinking how it fits into their instruction. By incorporating the same strategies, you will be building the literacy strength of your students as they move into grades 4</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8. </a:t>
            </a:r>
          </a:p>
          <a:p>
            <a:pPr marL="0" marR="0">
              <a:spcBef>
                <a:spcPts val="0"/>
              </a:spcBef>
            </a:pPr>
            <a:r>
              <a:rPr lang="en-US" i="1"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The teaching and learning strategies that benefit students with specific learning disabilities will benefit every student in your classes, including students at-risk, students with English as their second language, and students at and above grade level.</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Throughout this module, we encourage you to identify how these strategies can fit the needs of your students and how you can collaborate with your team to collectively reinforce strategic teaching and learning.</a:t>
            </a:r>
          </a:p>
          <a:p>
            <a:endParaRPr lang="en-US" dirty="0"/>
          </a:p>
        </p:txBody>
      </p:sp>
      <p:sp>
        <p:nvSpPr>
          <p:cNvPr id="4" name="Slide Number Placeholder 3"/>
          <p:cNvSpPr>
            <a:spLocks noGrp="1"/>
          </p:cNvSpPr>
          <p:nvPr>
            <p:ph type="sldNum" sz="quarter" idx="5"/>
          </p:nvPr>
        </p:nvSpPr>
        <p:spPr>
          <a:xfrm>
            <a:off x="6172200" y="8466552"/>
            <a:ext cx="421820"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200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0050"/>
            <a:ext cx="5486400" cy="3086100"/>
          </a:xfrm>
        </p:spPr>
      </p:sp>
      <p:sp>
        <p:nvSpPr>
          <p:cNvPr id="3" name="Notes Placeholder 2"/>
          <p:cNvSpPr>
            <a:spLocks noGrp="1"/>
          </p:cNvSpPr>
          <p:nvPr>
            <p:ph type="body" idx="1"/>
          </p:nvPr>
        </p:nvSpPr>
        <p:spPr>
          <a:xfrm>
            <a:off x="685800" y="3521931"/>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To increase literacy achievement for all students in all classes, we are making the connection between the Arizona K</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12 English Language Arts Anchor Standards, the Simple View of Reading, and the Institute of Education Sciences (IES) evidenced-based recommendations for improving literacy levels among adolescents in upper elementary, middle school, and high school.</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The IES purposefully included students in 4th and 5th grades within the realm of adolescents because their instructional needs related to literacy have more in common with those of students in middle school and high school than they do with students in early elementary grades.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These recommendations and the vertical alignment of the Arizona K</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12 ELA Standards fit the AZPLS goal of increasing literacy achievement for the collaborative literacy work of teachers in grades 4</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8.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Many students in grades 4 and up experience difficulty acquiring the advanced literacy skills needed to read in the content areas (IES, 2008; </a:t>
            </a:r>
            <a:r>
              <a:rPr lang="en-US" dirty="0" err="1">
                <a:effectLst/>
                <a:latin typeface="Arial" panose="020B0604020202020204" pitchFamily="34" charset="0"/>
                <a:ea typeface="Calibri" panose="020F0502020204030204" pitchFamily="34" charset="0"/>
                <a:cs typeface="Arial" panose="020B0604020202020204" pitchFamily="34" charset="0"/>
              </a:rPr>
              <a:t>Biancarosa</a:t>
            </a:r>
            <a:r>
              <a:rPr lang="en-US" dirty="0">
                <a:effectLst/>
                <a:latin typeface="Arial" panose="020B0604020202020204" pitchFamily="34" charset="0"/>
                <a:ea typeface="Calibri" panose="020F0502020204030204" pitchFamily="34" charset="0"/>
                <a:cs typeface="Arial" panose="020B0604020202020204" pitchFamily="34" charset="0"/>
              </a:rPr>
              <a:t> and Snow, 2004; Heller and Greenleaf, 2007</a:t>
            </a:r>
            <a:r>
              <a:rPr lang="en-US" dirty="0">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 The Simple View of Reading and the Reading Standards for Foundational Skills in Grades K-3 form the basis for Improving Adolescent Literacy through Effective Classroom and Intervention Practices. Students in grades 4</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8 build on the foundation of decoding skills and language comprehension that supports continued use with higher-level mental processes that include thinking, reasoning, imagining, and interpreting for reading comprehension (</a:t>
            </a:r>
            <a:r>
              <a:rPr lang="en-US" dirty="0" err="1">
                <a:effectLst/>
                <a:latin typeface="Arial" panose="020B0604020202020204" pitchFamily="34" charset="0"/>
                <a:ea typeface="Calibri" panose="020F0502020204030204" pitchFamily="34" charset="0"/>
                <a:cs typeface="Arial" panose="020B0604020202020204" pitchFamily="34" charset="0"/>
              </a:rPr>
              <a:t>Kamhi</a:t>
            </a:r>
            <a:r>
              <a:rPr lang="en-US" dirty="0">
                <a:effectLst/>
                <a:latin typeface="Arial" panose="020B0604020202020204" pitchFamily="34" charset="0"/>
                <a:ea typeface="Calibri" panose="020F0502020204030204" pitchFamily="34" charset="0"/>
                <a:cs typeface="Arial" panose="020B0604020202020204" pitchFamily="34" charset="0"/>
              </a:rPr>
              <a:t>, 2007).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02017" y="8514556"/>
            <a:ext cx="411881"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754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4175"/>
            <a:ext cx="5486400" cy="3086100"/>
          </a:xfrm>
        </p:spPr>
      </p:sp>
      <p:sp>
        <p:nvSpPr>
          <p:cNvPr id="3" name="Notes Placeholder 2"/>
          <p:cNvSpPr>
            <a:spLocks noGrp="1"/>
          </p:cNvSpPr>
          <p:nvPr>
            <p:ph type="body" idx="1"/>
          </p:nvPr>
        </p:nvSpPr>
        <p:spPr>
          <a:xfrm>
            <a:off x="685800" y="3529882"/>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The first IES recommendation is to provide explicit vocabulary instruction. The term vocabulary refers to a student’s knowledge of, and memory for, word meanings. Vocabulary knowledge is demonstrated not only through reading and writing, but also through oral language of listening and speaking.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The high correlation in the research literature of word knowledge with reading comprehension indicates that if students do not adequately and steadily grow their vocabulary knowledge, reading comprehension will be affected (</a:t>
            </a:r>
            <a:r>
              <a:rPr lang="en-US" dirty="0" err="1">
                <a:effectLst/>
                <a:latin typeface="Arial" panose="020B0604020202020204" pitchFamily="34" charset="0"/>
                <a:ea typeface="Calibri" panose="020F0502020204030204" pitchFamily="34" charset="0"/>
                <a:cs typeface="Arial" panose="020B0604020202020204" pitchFamily="34" charset="0"/>
              </a:rPr>
              <a:t>Chall</a:t>
            </a:r>
            <a:r>
              <a:rPr lang="en-US" dirty="0">
                <a:effectLst/>
                <a:latin typeface="Arial" panose="020B0604020202020204" pitchFamily="34" charset="0"/>
                <a:ea typeface="Calibri" panose="020F0502020204030204" pitchFamily="34" charset="0"/>
                <a:cs typeface="Arial" panose="020B0604020202020204" pitchFamily="34" charset="0"/>
              </a:rPr>
              <a:t> and Jacobs, 2003).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According to Stahl and Nagy (2006), teachers can help students establish high-quality, elaborate mental connections in memory as student learn new words by: </a:t>
            </a:r>
          </a:p>
          <a:p>
            <a:pPr marL="0" marR="0"/>
            <a:endParaRPr lang="en-US" dirty="0">
              <a:latin typeface="Arial" panose="020B0604020202020204" pitchFamily="34" charset="0"/>
              <a:ea typeface="Calibri" panose="020F0502020204030204" pitchFamily="34" charset="0"/>
              <a:cs typeface="Arial" panose="020B0604020202020204" pitchFamily="34" charset="0"/>
            </a:endParaRPr>
          </a:p>
          <a:p>
            <a:pPr marL="171450" marR="0" indent="-1714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Multiple encounters with words, most likely through reading, being read to, and/or being surrounded by a language-rich environment.</a:t>
            </a:r>
          </a:p>
          <a:p>
            <a:pPr marL="0" marR="0"/>
            <a:endParaRPr lang="en-US" dirty="0">
              <a:latin typeface="Arial" panose="020B0604020202020204" pitchFamily="34" charset="0"/>
              <a:ea typeface="Calibri" panose="020F0502020204030204" pitchFamily="34" charset="0"/>
              <a:cs typeface="Arial" panose="020B0604020202020204" pitchFamily="34" charset="0"/>
            </a:endParaRPr>
          </a:p>
          <a:p>
            <a:pPr marL="171450" marR="0" indent="-1714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Direct, planned, explicit teaching of selected words. </a:t>
            </a:r>
          </a:p>
          <a:p>
            <a:pPr marL="157480" marR="0" indent="-11430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b="1" dirty="0">
                <a:effectLst/>
                <a:latin typeface="Arial" panose="020B0604020202020204" pitchFamily="34" charset="0"/>
                <a:ea typeface="Calibri" panose="020F0502020204030204" pitchFamily="34" charset="0"/>
                <a:cs typeface="Arial" panose="020B0604020202020204" pitchFamily="34" charset="0"/>
              </a:rPr>
              <a:t>Handout 5: Standard Vertical Alignment and IES Recommendation 1 </a:t>
            </a:r>
            <a:r>
              <a:rPr lang="en-US" dirty="0">
                <a:effectLst/>
                <a:latin typeface="Arial" panose="020B0604020202020204" pitchFamily="34" charset="0"/>
                <a:ea typeface="Calibri" panose="020F0502020204030204" pitchFamily="34" charset="0"/>
                <a:cs typeface="Arial" panose="020B0604020202020204" pitchFamily="34" charset="0"/>
              </a:rPr>
              <a:t>connects</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the Arizona ELA Anchor Standard to interpret words and phrases as they are used in a text, including determining technical, connotative, and figurative meanings, and analyze how specific word choices shape meaning or tone to Recommendation 1.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The literacy strategies being shared for teaching and learning explicit vocabulary apply to what students need to know and understand under the Arizona English Language Arts Standards: Reading Standards for Literature and Reading Standards for Informational Text for grades K</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8. The K</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3 foundational decoding skills support the vocabulary needs of students in grades 4</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8.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Review the Standard’s progression and discuss the importance of your grade level work building on the Standard from the grade level before yours and supporting the grade level after yours.</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i="1" dirty="0">
                <a:effectLst/>
                <a:latin typeface="Arial" panose="020B0604020202020204" pitchFamily="34" charset="0"/>
                <a:ea typeface="Calibri" panose="020F0502020204030204" pitchFamily="34" charset="0"/>
              </a:rPr>
              <a:t>When teams finish:</a:t>
            </a:r>
            <a:r>
              <a:rPr lang="en-US" b="1" dirty="0">
                <a:effectLst/>
                <a:latin typeface="Arial" panose="020B0604020202020204" pitchFamily="34" charset="0"/>
                <a:ea typeface="Calibri" panose="020F050202020403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Handout 5 </a:t>
            </a:r>
            <a:r>
              <a:rPr lang="en-US" dirty="0">
                <a:effectLst/>
                <a:latin typeface="Arial" panose="020B0604020202020204" pitchFamily="34" charset="0"/>
                <a:ea typeface="Calibri" panose="020F0502020204030204" pitchFamily="34" charset="0"/>
                <a:cs typeface="Arial" panose="020B0604020202020204" pitchFamily="34" charset="0"/>
              </a:rPr>
              <a:t>also provides a checklist to support implementing Recommendation 1. Informational text is used in all classes so all teachers should implement the checklist items.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Review the checklist and discuss how your team can collaborate to support vocabulary across all classes in your grade level.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72200" y="8486430"/>
            <a:ext cx="431759"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31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8613"/>
            <a:ext cx="5486400" cy="3086100"/>
          </a:xfrm>
        </p:spPr>
      </p:sp>
      <p:sp>
        <p:nvSpPr>
          <p:cNvPr id="3" name="Notes Placeholder 2"/>
          <p:cNvSpPr>
            <a:spLocks noGrp="1"/>
          </p:cNvSpPr>
          <p:nvPr>
            <p:ph type="body" idx="1"/>
          </p:nvPr>
        </p:nvSpPr>
        <p:spPr>
          <a:xfrm>
            <a:off x="685800" y="3458320"/>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To expand and accelerate vocabulary growth, students need explicit instruction in the words they will encounter frequently in textbooks and other print materials and media (Beck et al., 2002; Beck et al., 2005; Beck et al., 2007; Stahl et al., 1986).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All teachers should provide students with explicit vocabulary instruction both as part of reading and language arts classes and content area classes such as math, science, history, and social studies. By giving students explicit instruction in vocabulary, teachers help them learn the meaning of new words and strengthen their independent skills of constructing the meaning of text.</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i="1" dirty="0">
                <a:effectLst/>
                <a:latin typeface="Arial" panose="020B0604020202020204" pitchFamily="34" charset="0"/>
                <a:ea typeface="Calibri" panose="020F0502020204030204" pitchFamily="34" charset="0"/>
                <a:cs typeface="Arial" panose="020B0604020202020204" pitchFamily="34" charset="0"/>
              </a:rPr>
              <a:t>Bringing Words to Life: Robust Vocabulary Instruction </a:t>
            </a:r>
            <a:r>
              <a:rPr lang="en-US" dirty="0">
                <a:effectLst/>
                <a:latin typeface="Arial" panose="020B0604020202020204" pitchFamily="34" charset="0"/>
                <a:ea typeface="Calibri" panose="020F0502020204030204" pitchFamily="34" charset="0"/>
                <a:cs typeface="Arial" panose="020B0604020202020204" pitchFamily="34" charset="0"/>
              </a:rPr>
              <a:t>(Beck, McKeown, and </a:t>
            </a:r>
            <a:r>
              <a:rPr lang="en-US" dirty="0" err="1">
                <a:effectLst/>
                <a:latin typeface="Arial" panose="020B0604020202020204" pitchFamily="34" charset="0"/>
                <a:ea typeface="Calibri" panose="020F0502020204030204" pitchFamily="34" charset="0"/>
                <a:cs typeface="Arial" panose="020B0604020202020204" pitchFamily="34" charset="0"/>
              </a:rPr>
              <a:t>Kucan</a:t>
            </a:r>
            <a:r>
              <a:rPr lang="en-US" dirty="0">
                <a:effectLst/>
                <a:latin typeface="Arial" panose="020B0604020202020204" pitchFamily="34" charset="0"/>
                <a:ea typeface="Calibri" panose="020F0502020204030204" pitchFamily="34" charset="0"/>
                <a:cs typeface="Arial" panose="020B0604020202020204" pitchFamily="34" charset="0"/>
              </a:rPr>
              <a:t>, 2013) describes tiered academic vocabulary. Tier One consists of the most basic words—</a:t>
            </a:r>
            <a:r>
              <a:rPr lang="en-US" i="1" dirty="0">
                <a:effectLst/>
                <a:latin typeface="Arial" panose="020B0604020202020204" pitchFamily="34" charset="0"/>
                <a:ea typeface="Calibri" panose="020F0502020204030204" pitchFamily="34" charset="0"/>
                <a:cs typeface="Arial" panose="020B0604020202020204" pitchFamily="34" charset="0"/>
              </a:rPr>
              <a:t>clock</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i="1" dirty="0">
                <a:effectLst/>
                <a:latin typeface="Arial" panose="020B0604020202020204" pitchFamily="34" charset="0"/>
                <a:ea typeface="Calibri" panose="020F0502020204030204" pitchFamily="34" charset="0"/>
                <a:cs typeface="Arial" panose="020B0604020202020204" pitchFamily="34" charset="0"/>
              </a:rPr>
              <a:t>baby</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i="1" dirty="0">
                <a:effectLst/>
                <a:latin typeface="Arial" panose="020B0604020202020204" pitchFamily="34" charset="0"/>
                <a:ea typeface="Calibri" panose="020F0502020204030204" pitchFamily="34" charset="0"/>
                <a:cs typeface="Arial" panose="020B0604020202020204" pitchFamily="34" charset="0"/>
              </a:rPr>
              <a:t>happy</a:t>
            </a:r>
            <a:r>
              <a:rPr lang="en-US" dirty="0">
                <a:effectLst/>
                <a:latin typeface="Arial" panose="020B0604020202020204" pitchFamily="34" charset="0"/>
                <a:ea typeface="Calibri" panose="020F0502020204030204" pitchFamily="34" charset="0"/>
                <a:cs typeface="Arial" panose="020B0604020202020204" pitchFamily="34" charset="0"/>
              </a:rPr>
              <a:t>—rarely requiring instruction in school. Tier Three includes words whose frequency of use is quite low, often being limited to specific domains—</a:t>
            </a:r>
            <a:r>
              <a:rPr lang="en-US" i="1" dirty="0">
                <a:effectLst/>
                <a:latin typeface="Arial" panose="020B0604020202020204" pitchFamily="34" charset="0"/>
                <a:ea typeface="Calibri" panose="020F0502020204030204" pitchFamily="34" charset="0"/>
                <a:cs typeface="Arial" panose="020B0604020202020204" pitchFamily="34" charset="0"/>
              </a:rPr>
              <a:t>isotope</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i="1" dirty="0">
                <a:effectLst/>
                <a:latin typeface="Arial" panose="020B0604020202020204" pitchFamily="34" charset="0"/>
                <a:ea typeface="Calibri" panose="020F0502020204030204" pitchFamily="34" charset="0"/>
                <a:cs typeface="Arial" panose="020B0604020202020204" pitchFamily="34" charset="0"/>
              </a:rPr>
              <a:t>lathe</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i="1" dirty="0">
                <a:effectLst/>
                <a:latin typeface="Arial" panose="020B0604020202020204" pitchFamily="34" charset="0"/>
                <a:ea typeface="Calibri" panose="020F0502020204030204" pitchFamily="34" charset="0"/>
                <a:cs typeface="Arial" panose="020B0604020202020204" pitchFamily="34" charset="0"/>
              </a:rPr>
              <a:t>peninsula</a:t>
            </a:r>
            <a:r>
              <a:rPr lang="en-US" dirty="0">
                <a:effectLst/>
                <a:latin typeface="Arial" panose="020B0604020202020204" pitchFamily="34" charset="0"/>
                <a:ea typeface="Calibri" panose="020F0502020204030204" pitchFamily="34" charset="0"/>
                <a:cs typeface="Arial" panose="020B0604020202020204" pitchFamily="34" charset="0"/>
              </a:rPr>
              <a:t>—and probably best learned when needed in a content area. Tier Two words are high-frequency words for mature language users—</a:t>
            </a:r>
            <a:r>
              <a:rPr lang="en-US" i="1" dirty="0">
                <a:effectLst/>
                <a:latin typeface="Arial" panose="020B0604020202020204" pitchFamily="34" charset="0"/>
                <a:ea typeface="Calibri" panose="020F0502020204030204" pitchFamily="34" charset="0"/>
                <a:cs typeface="Arial" panose="020B0604020202020204" pitchFamily="34" charset="0"/>
              </a:rPr>
              <a:t>coincidence, absurd, industrious</a:t>
            </a:r>
            <a:r>
              <a:rPr lang="en-US" dirty="0">
                <a:effectLst/>
                <a:latin typeface="Arial" panose="020B0604020202020204" pitchFamily="34" charset="0"/>
                <a:ea typeface="Calibri" panose="020F0502020204030204" pitchFamily="34" charset="0"/>
                <a:cs typeface="Arial" panose="020B0604020202020204" pitchFamily="34" charset="0"/>
              </a:rPr>
              <a:t>—and thus instruction in these words can add productively to an individual's language ability.</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With your team members, share one vocabulary strategy you currently use with your students for Tier Two and Tier Three words. Use the top section, Current Vocabulary Strategies Used, of </a:t>
            </a:r>
            <a:r>
              <a:rPr lang="en-US" b="1" dirty="0">
                <a:effectLst/>
                <a:latin typeface="Arial" panose="020B0604020202020204" pitchFamily="34" charset="0"/>
                <a:ea typeface="Calibri" panose="020F0502020204030204" pitchFamily="34" charset="0"/>
                <a:cs typeface="Arial" panose="020B0604020202020204" pitchFamily="34" charset="0"/>
              </a:rPr>
              <a:t>Handout 6: Strategic Conversations for Vocabulary </a:t>
            </a:r>
            <a:r>
              <a:rPr lang="en-US" dirty="0">
                <a:effectLst/>
                <a:latin typeface="Arial" panose="020B0604020202020204" pitchFamily="34" charset="0"/>
                <a:ea typeface="Calibri" panose="020F0502020204030204" pitchFamily="34" charset="0"/>
                <a:cs typeface="Arial" panose="020B0604020202020204" pitchFamily="34" charset="0"/>
              </a:rPr>
              <a:t>to record the shared strategies.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72200" y="8510284"/>
            <a:ext cx="483443"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16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09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a:xfrm>
            <a:off x="682225" y="3545784"/>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As you are introduced to strategies today, it is important to think about how you can use them with all students in all classes.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Graphic organizers are proven effective for students with and without learning disabilities across all grade levels and in all content areas (Ellis &amp; Howard, 2007). Graphic organizers support students through visualizing their learning.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As with all strategies when introducing a graphic organizer, it is essential to teach students the purpose for the tool and how to use it. Teachers need to think-aloud through the process to model how to use the graphic organizer.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The Frayer Model prompts students to explore vocabulary beyond the definition. Listing characteristics help the students relate to the word. Examples and non-examples help the students clearly distinguish the word. Illustrating the word provides a visual connection.</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Take a moment to review </a:t>
            </a:r>
            <a:r>
              <a:rPr lang="en-US" b="1" dirty="0">
                <a:effectLst/>
                <a:latin typeface="Arial" panose="020B0604020202020204" pitchFamily="34" charset="0"/>
                <a:ea typeface="Calibri" panose="020F0502020204030204" pitchFamily="34" charset="0"/>
                <a:cs typeface="Arial" panose="020B0604020202020204" pitchFamily="34" charset="0"/>
              </a:rPr>
              <a:t>Handout 7: Frayer Model Vocabulary Strategy Examples for All Classes</a:t>
            </a:r>
            <a:r>
              <a:rPr lang="en-US" dirty="0">
                <a:effectLst/>
                <a:latin typeface="Arial" panose="020B0604020202020204" pitchFamily="34" charset="0"/>
                <a:ea typeface="Calibri" panose="020F0502020204030204" pitchFamily="34" charset="0"/>
                <a:cs typeface="Arial" panose="020B0604020202020204" pitchFamily="34" charset="0"/>
              </a:rPr>
              <a:t>. Share your thoughts on how this same strategy can support students in all classes and discuss the benefits of all classes using this vocabulary strategy. </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Using</a:t>
            </a:r>
            <a:r>
              <a:rPr lang="en-US" b="1" dirty="0">
                <a:effectLst/>
                <a:latin typeface="Arial" panose="020B0604020202020204" pitchFamily="34" charset="0"/>
                <a:ea typeface="Calibri" panose="020F0502020204030204" pitchFamily="34" charset="0"/>
                <a:cs typeface="Arial" panose="020B0604020202020204" pitchFamily="34" charset="0"/>
              </a:rPr>
              <a:t> Handout 6: Strategic Conversations for Vocabulary</a:t>
            </a:r>
            <a:r>
              <a:rPr lang="en-US" dirty="0">
                <a:effectLst/>
                <a:latin typeface="Arial" panose="020B0604020202020204" pitchFamily="34" charset="0"/>
                <a:ea typeface="Calibri" panose="020F0502020204030204" pitchFamily="34" charset="0"/>
                <a:cs typeface="Arial" panose="020B0604020202020204" pitchFamily="34" charset="0"/>
              </a:rPr>
              <a:t>, record your notes in the middle section, Module Explicit Vocabulary Strategies.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09969" y="8506309"/>
            <a:ext cx="423808"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357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5613"/>
            <a:ext cx="5486400" cy="3086100"/>
          </a:xfrm>
        </p:spPr>
      </p:sp>
      <p:sp>
        <p:nvSpPr>
          <p:cNvPr id="3" name="Notes Placeholder 2"/>
          <p:cNvSpPr>
            <a:spLocks noGrp="1"/>
          </p:cNvSpPr>
          <p:nvPr>
            <p:ph type="body" idx="1"/>
          </p:nvPr>
        </p:nvSpPr>
        <p:spPr>
          <a:xfrm>
            <a:off x="685800" y="3593493"/>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A word web is a vocabulary strategy that provides a better understanding and connection with multiple meanings of a vocabulary word. </a:t>
            </a:r>
            <a:r>
              <a:rPr lang="en-US" b="1" dirty="0">
                <a:effectLst/>
                <a:latin typeface="Arial" panose="020B0604020202020204" pitchFamily="34" charset="0"/>
                <a:ea typeface="Calibri" panose="020F0502020204030204" pitchFamily="34" charset="0"/>
                <a:cs typeface="Arial" panose="020B0604020202020204" pitchFamily="34" charset="0"/>
              </a:rPr>
              <a:t>Handout 8: Word Web </a:t>
            </a:r>
            <a:r>
              <a:rPr lang="en-US" dirty="0">
                <a:effectLst/>
                <a:latin typeface="Arial" panose="020B0604020202020204" pitchFamily="34" charset="0"/>
                <a:ea typeface="Calibri" panose="020F0502020204030204" pitchFamily="34" charset="0"/>
                <a:cs typeface="Arial" panose="020B0604020202020204" pitchFamily="34" charset="0"/>
              </a:rPr>
              <a:t>is an example for the word, </a:t>
            </a:r>
            <a:r>
              <a:rPr lang="en-US" i="1" dirty="0">
                <a:effectLst/>
                <a:latin typeface="Arial" panose="020B0604020202020204" pitchFamily="34" charset="0"/>
                <a:ea typeface="Calibri" panose="020F0502020204030204" pitchFamily="34" charset="0"/>
                <a:cs typeface="Arial" panose="020B0604020202020204" pitchFamily="34" charset="0"/>
              </a:rPr>
              <a:t>chunk</a:t>
            </a:r>
            <a:r>
              <a:rPr lang="en-US" dirty="0">
                <a:effectLst/>
                <a:latin typeface="Arial" panose="020B0604020202020204" pitchFamily="34" charset="0"/>
                <a:ea typeface="Calibri" panose="020F0502020204030204" pitchFamily="34" charset="0"/>
                <a:cs typeface="Arial" panose="020B0604020202020204" pitchFamily="34" charset="0"/>
              </a:rPr>
              <a:t>. The word is often referenced in literacy skills as we teach students how to chunk parts of words, sentences, paragraphs, and larger text structures.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Take a moment to review </a:t>
            </a:r>
            <a:r>
              <a:rPr lang="en-US" b="1" dirty="0">
                <a:effectLst/>
                <a:latin typeface="Arial" panose="020B0604020202020204" pitchFamily="34" charset="0"/>
                <a:ea typeface="Calibri" panose="020F0502020204030204" pitchFamily="34" charset="0"/>
                <a:cs typeface="Arial" panose="020B0604020202020204" pitchFamily="34" charset="0"/>
              </a:rPr>
              <a:t>Handout 8: Word Web</a:t>
            </a:r>
            <a:r>
              <a:rPr lang="en-US" dirty="0">
                <a:effectLst/>
                <a:latin typeface="Arial" panose="020B0604020202020204" pitchFamily="34" charset="0"/>
                <a:ea typeface="Calibri" panose="020F0502020204030204" pitchFamily="34" charset="0"/>
                <a:cs typeface="Arial" panose="020B0604020202020204" pitchFamily="34" charset="0"/>
              </a:rPr>
              <a:t>. Share your thoughts on how this same strategy can support students in all classes and discuss the benefits of all classes using this vocabulary strategy. </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Using</a:t>
            </a:r>
            <a:r>
              <a:rPr lang="en-US" b="1" dirty="0">
                <a:effectLst/>
                <a:latin typeface="Arial" panose="020B0604020202020204" pitchFamily="34" charset="0"/>
                <a:ea typeface="Calibri" panose="020F0502020204030204" pitchFamily="34" charset="0"/>
                <a:cs typeface="Arial" panose="020B0604020202020204" pitchFamily="34" charset="0"/>
              </a:rPr>
              <a:t> Handout 6: Strategic Conversations for Vocabulary</a:t>
            </a:r>
            <a:r>
              <a:rPr lang="en-US" dirty="0">
                <a:effectLst/>
                <a:latin typeface="Arial" panose="020B0604020202020204" pitchFamily="34" charset="0"/>
                <a:ea typeface="Calibri" panose="020F0502020204030204" pitchFamily="34" charset="0"/>
                <a:cs typeface="Arial" panose="020B0604020202020204" pitchFamily="34" charset="0"/>
              </a:rPr>
              <a:t>, record your notes in the middle section, Module Explicit Vocabulary Strategies.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72200" y="8490798"/>
            <a:ext cx="403930"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416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3863"/>
            <a:ext cx="5486400" cy="3086100"/>
          </a:xfrm>
        </p:spPr>
      </p:sp>
      <p:sp>
        <p:nvSpPr>
          <p:cNvPr id="3" name="Notes Placeholder 2"/>
          <p:cNvSpPr>
            <a:spLocks noGrp="1"/>
          </p:cNvSpPr>
          <p:nvPr>
            <p:ph type="body" idx="1"/>
          </p:nvPr>
        </p:nvSpPr>
        <p:spPr>
          <a:xfrm>
            <a:off x="685800" y="3549761"/>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Understanding syllable types and morphological awareness with new vocabulary is helpful for every student. Syllable types are taught early in the Arizona Reading Standards: Foundational Reading Skills. It is important for students to recognize syllables in words for both decoding and learning new vocabulary.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Starting in grade 4, the Arizona Reading Standards: Foundational Reading Skills require students to use combined knowledge of morphology (e.g., roots and affixes) to read grade level words accurately.</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As students become more proficient readers, understanding morphological awareness is important. It helps students identify and understand difficult academic vocabulary by identifying morphemes, or meaningful word parts, such as prefixes, bases, roots, and suffixes. Knowledge of morphemes plays a valuable role in learning vocabulary because it provides readers with information that can be used to examine unfamiliar words and figure out their meanings (Edwards, Font, Baumann &amp; Boland, 2004; Stahl &amp; Nagy, 2006).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Morphology should be taught as a cognitive strategy to be learned. </a:t>
            </a:r>
            <a:r>
              <a:rPr lang="en-US" dirty="0">
                <a:latin typeface="Arial" panose="020B0604020202020204" pitchFamily="34" charset="0"/>
                <a:ea typeface="Calibri" panose="020F0502020204030204" pitchFamily="34" charset="0"/>
                <a:cs typeface="Arial" panose="020B0604020202020204" pitchFamily="34" charset="0"/>
              </a:rPr>
              <a:t>T</a:t>
            </a:r>
            <a:r>
              <a:rPr lang="en-US" dirty="0">
                <a:effectLst/>
                <a:latin typeface="Arial" panose="020B0604020202020204" pitchFamily="34" charset="0"/>
                <a:ea typeface="Calibri" panose="020F0502020204030204" pitchFamily="34" charset="0"/>
                <a:cs typeface="Arial" panose="020B0604020202020204" pitchFamily="34" charset="0"/>
              </a:rPr>
              <a:t>o break a word down into morphemes, or word parts, students must complete the following four steps:   </a:t>
            </a:r>
          </a:p>
          <a:p>
            <a:pPr marL="0" marR="0"/>
            <a:r>
              <a:rPr lang="en-US" sz="300"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R="0"/>
            <a:r>
              <a:rPr lang="en-US" dirty="0">
                <a:effectLst/>
                <a:latin typeface="Arial" panose="020B0604020202020204" pitchFamily="34" charset="0"/>
                <a:ea typeface="Calibri" panose="020F0502020204030204" pitchFamily="34" charset="0"/>
                <a:cs typeface="Arial" panose="020B0604020202020204" pitchFamily="34" charset="0"/>
              </a:rPr>
              <a:t>1. Recognize that they do not know the word.</a:t>
            </a:r>
          </a:p>
          <a:p>
            <a:pPr marR="0"/>
            <a:endParaRPr lang="en-US" sz="600"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2. Analyze the word for recognizable morphemes, both in the roots and</a:t>
            </a:r>
          </a:p>
          <a:p>
            <a:pPr marL="0" marR="0"/>
            <a:r>
              <a:rPr lang="en-US" dirty="0">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 suffixes.</a:t>
            </a:r>
          </a:p>
          <a:p>
            <a:pPr marL="0" marR="0"/>
            <a:endParaRPr lang="en-US" sz="600"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3. Think of a possible meaning based upon the parts of the word.</a:t>
            </a:r>
          </a:p>
          <a:p>
            <a:pPr marL="0" marR="0"/>
            <a:endParaRPr lang="en-US" sz="600"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4. Check the meaning of the word against the context of the reading.</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Students who understand how words are formed by combining prefixes, suffixes, and roots tend to have larger vocabularies and better reading comprehension than peers without such knowledge and skills (Prince, 2009). A deep and full knowledge and understanding of vocabulary will improve outcomes for students who struggle.</a:t>
            </a:r>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172200" y="8490743"/>
            <a:ext cx="443686"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19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54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4975"/>
            <a:ext cx="5486400" cy="3086100"/>
          </a:xfrm>
        </p:spPr>
      </p:sp>
      <p:sp>
        <p:nvSpPr>
          <p:cNvPr id="3" name="Notes Placeholder 2"/>
          <p:cNvSpPr>
            <a:spLocks noGrp="1"/>
          </p:cNvSpPr>
          <p:nvPr>
            <p:ph type="body" idx="1"/>
          </p:nvPr>
        </p:nvSpPr>
        <p:spPr>
          <a:xfrm>
            <a:off x="685800" y="3625298"/>
            <a:ext cx="5486400" cy="2334205"/>
          </a:xfrm>
        </p:spPr>
        <p:txBody>
          <a:bodyPr/>
          <a:lstStyle/>
          <a:p>
            <a:r>
              <a:rPr lang="en-US" dirty="0">
                <a:latin typeface="Arial" panose="020B0604020202020204" pitchFamily="34" charset="0"/>
                <a:cs typeface="Arial" panose="020B0604020202020204" pitchFamily="34" charset="0"/>
              </a:rPr>
              <a:t>Process norms set ground rules or expectations for how people treat each other at a meeting or professional learning. The AZPLS Norms focus on respecting all participants. Look over the norms listed on the poster. Are there additional norms you would like to discuss?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Please raise your hand if you agree with the norms we have.   </a:t>
            </a:r>
          </a:p>
          <a:p>
            <a:endParaRPr lang="en-US" dirty="0"/>
          </a:p>
        </p:txBody>
      </p:sp>
      <p:sp>
        <p:nvSpPr>
          <p:cNvPr id="4" name="Slide Number Placeholder 3"/>
          <p:cNvSpPr>
            <a:spLocks noGrp="1"/>
          </p:cNvSpPr>
          <p:nvPr>
            <p:ph type="sldNum" sz="quarter" idx="5"/>
          </p:nvPr>
        </p:nvSpPr>
        <p:spPr>
          <a:xfrm>
            <a:off x="6172200" y="8479631"/>
            <a:ext cx="399954"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57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7350"/>
            <a:ext cx="5486400" cy="3086100"/>
          </a:xfrm>
        </p:spPr>
      </p:sp>
      <p:sp>
        <p:nvSpPr>
          <p:cNvPr id="3" name="Notes Placeholder 2"/>
          <p:cNvSpPr>
            <a:spLocks noGrp="1"/>
          </p:cNvSpPr>
          <p:nvPr>
            <p:ph type="body" idx="1"/>
          </p:nvPr>
        </p:nvSpPr>
        <p:spPr>
          <a:xfrm>
            <a:off x="685800" y="3502053"/>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When teaching word parts, make sure students know the terms: </a:t>
            </a:r>
            <a:r>
              <a:rPr lang="en-US" i="1" dirty="0">
                <a:effectLst/>
                <a:latin typeface="Arial" panose="020B0604020202020204" pitchFamily="34" charset="0"/>
                <a:ea typeface="Calibri" panose="020F0502020204030204" pitchFamily="34" charset="0"/>
                <a:cs typeface="Arial" panose="020B0604020202020204" pitchFamily="34" charset="0"/>
              </a:rPr>
              <a:t>root word</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i="1" dirty="0">
                <a:effectLst/>
                <a:latin typeface="Arial" panose="020B0604020202020204" pitchFamily="34" charset="0"/>
                <a:ea typeface="Calibri" panose="020F0502020204030204" pitchFamily="34" charset="0"/>
                <a:cs typeface="Arial" panose="020B0604020202020204" pitchFamily="34" charset="0"/>
              </a:rPr>
              <a:t>prefix,</a:t>
            </a:r>
            <a:r>
              <a:rPr lang="en-US" dirty="0">
                <a:effectLst/>
                <a:latin typeface="Arial" panose="020B0604020202020204" pitchFamily="34" charset="0"/>
                <a:ea typeface="Calibri" panose="020F0502020204030204" pitchFamily="34" charset="0"/>
                <a:cs typeface="Arial" panose="020B0604020202020204" pitchFamily="34" charset="0"/>
              </a:rPr>
              <a:t> and </a:t>
            </a:r>
            <a:r>
              <a:rPr lang="en-US" i="1" dirty="0">
                <a:effectLst/>
                <a:latin typeface="Arial" panose="020B0604020202020204" pitchFamily="34" charset="0"/>
                <a:ea typeface="Calibri" panose="020F0502020204030204" pitchFamily="34" charset="0"/>
                <a:cs typeface="Arial" panose="020B0604020202020204" pitchFamily="34" charset="0"/>
              </a:rPr>
              <a:t>suffix</a:t>
            </a:r>
            <a:r>
              <a:rPr lang="en-US" dirty="0">
                <a:effectLst/>
                <a:latin typeface="Arial" panose="020B0604020202020204" pitchFamily="34" charset="0"/>
                <a:ea typeface="Calibri" panose="020F0502020204030204" pitchFamily="34" charset="0"/>
                <a:cs typeface="Arial" panose="020B0604020202020204" pitchFamily="34" charset="0"/>
              </a:rPr>
              <a:t>.</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A </a:t>
            </a:r>
            <a:r>
              <a:rPr lang="en-US" i="1" dirty="0">
                <a:effectLst/>
                <a:latin typeface="Arial" panose="020B0604020202020204" pitchFamily="34" charset="0"/>
                <a:ea typeface="Calibri" panose="020F0502020204030204" pitchFamily="34" charset="0"/>
                <a:cs typeface="Arial" panose="020B0604020202020204" pitchFamily="34" charset="0"/>
              </a:rPr>
              <a:t>root word </a:t>
            </a:r>
            <a:r>
              <a:rPr lang="en-US" dirty="0">
                <a:effectLst/>
                <a:latin typeface="Arial" panose="020B0604020202020204" pitchFamily="34" charset="0"/>
                <a:ea typeface="Calibri" panose="020F0502020204030204" pitchFamily="34" charset="0"/>
                <a:cs typeface="Arial" panose="020B0604020202020204" pitchFamily="34" charset="0"/>
              </a:rPr>
              <a:t>is the most basic part of a word. It has no prefix or suffix.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A </a:t>
            </a:r>
            <a:r>
              <a:rPr lang="en-US" i="1" dirty="0">
                <a:effectLst/>
                <a:latin typeface="Arial" panose="020B0604020202020204" pitchFamily="34" charset="0"/>
                <a:ea typeface="Calibri" panose="020F0502020204030204" pitchFamily="34" charset="0"/>
                <a:cs typeface="Arial" panose="020B0604020202020204" pitchFamily="34" charset="0"/>
              </a:rPr>
              <a:t>prefix</a:t>
            </a:r>
            <a:r>
              <a:rPr lang="en-US" dirty="0">
                <a:effectLst/>
                <a:latin typeface="Arial" panose="020B0604020202020204" pitchFamily="34" charset="0"/>
                <a:ea typeface="Calibri" panose="020F0502020204030204" pitchFamily="34" charset="0"/>
                <a:cs typeface="Arial" panose="020B0604020202020204" pitchFamily="34" charset="0"/>
              </a:rPr>
              <a:t> is a morpheme placed before the root of a word.</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A </a:t>
            </a:r>
            <a:r>
              <a:rPr lang="en-US" i="1" dirty="0">
                <a:effectLst/>
                <a:latin typeface="Arial" panose="020B0604020202020204" pitchFamily="34" charset="0"/>
                <a:ea typeface="Calibri" panose="020F0502020204030204" pitchFamily="34" charset="0"/>
                <a:cs typeface="Arial" panose="020B0604020202020204" pitchFamily="34" charset="0"/>
              </a:rPr>
              <a:t>suffix </a:t>
            </a:r>
            <a:r>
              <a:rPr lang="en-US" dirty="0">
                <a:effectLst/>
                <a:latin typeface="Arial" panose="020B0604020202020204" pitchFamily="34" charset="0"/>
                <a:ea typeface="Calibri" panose="020F0502020204030204" pitchFamily="34" charset="0"/>
                <a:cs typeface="Arial" panose="020B0604020202020204" pitchFamily="34" charset="0"/>
              </a:rPr>
              <a:t>is a morpheme placed after the root of a word.</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An example for history is the word </a:t>
            </a:r>
            <a:r>
              <a:rPr lang="en-US" i="1" dirty="0">
                <a:effectLst/>
                <a:latin typeface="Arial" panose="020B0604020202020204" pitchFamily="34" charset="0"/>
                <a:ea typeface="Calibri" panose="020F0502020204030204" pitchFamily="34" charset="0"/>
                <a:cs typeface="Arial" panose="020B0604020202020204" pitchFamily="34" charset="0"/>
              </a:rPr>
              <a:t>dis-order</a:t>
            </a:r>
            <a:r>
              <a:rPr lang="en-US" dirty="0">
                <a:effectLst/>
                <a:latin typeface="Arial" panose="020B0604020202020204" pitchFamily="34" charset="0"/>
                <a:ea typeface="Calibri" panose="020F0502020204030204" pitchFamily="34" charset="0"/>
                <a:cs typeface="Arial" panose="020B0604020202020204" pitchFamily="34" charset="0"/>
              </a:rPr>
              <a:t>. The word includes the prefix </a:t>
            </a:r>
            <a:r>
              <a:rPr lang="en-US" i="1" dirty="0">
                <a:effectLst/>
                <a:latin typeface="Arial" panose="020B0604020202020204" pitchFamily="34" charset="0"/>
                <a:ea typeface="Calibri" panose="020F0502020204030204" pitchFamily="34" charset="0"/>
                <a:cs typeface="Arial" panose="020B0604020202020204" pitchFamily="34" charset="0"/>
              </a:rPr>
              <a:t>dis</a:t>
            </a:r>
            <a:r>
              <a:rPr lang="en-US" dirty="0">
                <a:effectLst/>
                <a:latin typeface="Arial" panose="020B0604020202020204" pitchFamily="34" charset="0"/>
                <a:ea typeface="Calibri" panose="020F0502020204030204" pitchFamily="34" charset="0"/>
                <a:cs typeface="Arial" panose="020B0604020202020204" pitchFamily="34" charset="0"/>
              </a:rPr>
              <a:t>. The root word is </a:t>
            </a:r>
            <a:r>
              <a:rPr lang="en-US" i="1" dirty="0">
                <a:effectLst/>
                <a:latin typeface="Arial" panose="020B0604020202020204" pitchFamily="34" charset="0"/>
                <a:ea typeface="Calibri" panose="020F0502020204030204" pitchFamily="34" charset="0"/>
                <a:cs typeface="Arial" panose="020B0604020202020204" pitchFamily="34" charset="0"/>
              </a:rPr>
              <a:t>order</a:t>
            </a:r>
            <a:r>
              <a:rPr lang="en-US" dirty="0">
                <a:effectLst/>
                <a:latin typeface="Arial" panose="020B0604020202020204" pitchFamily="34" charset="0"/>
                <a:ea typeface="Calibri" panose="020F0502020204030204" pitchFamily="34" charset="0"/>
                <a:cs typeface="Arial" panose="020B0604020202020204" pitchFamily="34" charset="0"/>
              </a:rPr>
              <a:t>. The prefix </a:t>
            </a:r>
            <a:r>
              <a:rPr lang="en-US" i="1" dirty="0">
                <a:effectLst/>
                <a:latin typeface="Arial" panose="020B0604020202020204" pitchFamily="34" charset="0"/>
                <a:ea typeface="Calibri" panose="020F0502020204030204" pitchFamily="34" charset="0"/>
                <a:cs typeface="Arial" panose="020B0604020202020204" pitchFamily="34" charset="0"/>
              </a:rPr>
              <a:t>dis</a:t>
            </a:r>
            <a:r>
              <a:rPr lang="en-US" dirty="0">
                <a:effectLst/>
                <a:latin typeface="Arial" panose="020B0604020202020204" pitchFamily="34" charset="0"/>
                <a:ea typeface="Calibri" panose="020F0502020204030204" pitchFamily="34" charset="0"/>
                <a:cs typeface="Arial" panose="020B0604020202020204" pitchFamily="34" charset="0"/>
              </a:rPr>
              <a:t>, from Latin, means </a:t>
            </a:r>
            <a:r>
              <a:rPr lang="en-US" i="1" dirty="0">
                <a:effectLst/>
                <a:latin typeface="Arial" panose="020B0604020202020204" pitchFamily="34" charset="0"/>
                <a:ea typeface="Calibri" panose="020F0502020204030204" pitchFamily="34" charset="0"/>
                <a:cs typeface="Arial" panose="020B0604020202020204" pitchFamily="34" charset="0"/>
              </a:rPr>
              <a:t>lack of </a:t>
            </a:r>
            <a:r>
              <a:rPr lang="en-US" dirty="0">
                <a:effectLst/>
                <a:latin typeface="Arial" panose="020B0604020202020204" pitchFamily="34" charset="0"/>
                <a:ea typeface="Calibri" panose="020F0502020204030204" pitchFamily="34" charset="0"/>
                <a:cs typeface="Arial" panose="020B0604020202020204" pitchFamily="34" charset="0"/>
              </a:rPr>
              <a:t>or </a:t>
            </a:r>
            <a:r>
              <a:rPr lang="en-US" i="1" dirty="0">
                <a:effectLst/>
                <a:latin typeface="Arial" panose="020B0604020202020204" pitchFamily="34" charset="0"/>
                <a:ea typeface="Calibri" panose="020F0502020204030204" pitchFamily="34" charset="0"/>
                <a:cs typeface="Arial" panose="020B0604020202020204" pitchFamily="34" charset="0"/>
              </a:rPr>
              <a:t>not</a:t>
            </a:r>
            <a:r>
              <a:rPr lang="en-US" dirty="0">
                <a:effectLst/>
                <a:latin typeface="Arial" panose="020B0604020202020204" pitchFamily="34" charset="0"/>
                <a:ea typeface="Calibri" panose="020F0502020204030204" pitchFamily="34" charset="0"/>
                <a:cs typeface="Arial" panose="020B0604020202020204" pitchFamily="34" charset="0"/>
              </a:rPr>
              <a:t> (American Institute of Research). Other examples include bio-sphere for science, tri-angle for math, and hemi-sphere for geography.</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All teachers can scaffold the learning of all students in all classes by chunking vocabulary words by morphemes. When a specific vocabulary word comes up in your lesson, chunk</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words into sub-parts. Explicitly point out the word’s morphologic structure and meaning.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b="1" dirty="0">
                <a:effectLst/>
                <a:latin typeface="Arial" panose="020B0604020202020204" pitchFamily="34" charset="0"/>
                <a:ea typeface="Calibri" panose="020F0502020204030204" pitchFamily="34" charset="0"/>
                <a:cs typeface="Arial" panose="020B0604020202020204" pitchFamily="34" charset="0"/>
              </a:rPr>
              <a:t>Handouts 9A</a:t>
            </a:r>
            <a:r>
              <a:rPr lang="en-US" sz="1200" b="1" dirty="0">
                <a:effectLst/>
                <a:latin typeface="Arial" panose="020B0604020202020204" pitchFamily="34" charset="0"/>
                <a:ea typeface="Calibri" panose="020F0502020204030204" pitchFamily="34" charset="0"/>
                <a:cs typeface="Arial" panose="020B0604020202020204" pitchFamily="34" charset="0"/>
              </a:rPr>
              <a:t>–</a:t>
            </a:r>
            <a:r>
              <a:rPr lang="en-US" b="1" dirty="0">
                <a:effectLst/>
                <a:latin typeface="Arial" panose="020B0604020202020204" pitchFamily="34" charset="0"/>
                <a:ea typeface="Calibri" panose="020F0502020204030204" pitchFamily="34" charset="0"/>
                <a:cs typeface="Arial" panose="020B0604020202020204" pitchFamily="34" charset="0"/>
              </a:rPr>
              <a:t>9D: Common Latin Origins, Common Greek Origins, Common Prefixes, and Common Suffixes</a:t>
            </a:r>
            <a:r>
              <a:rPr lang="en-US" dirty="0">
                <a:effectLst/>
                <a:latin typeface="Arial" panose="020B0604020202020204" pitchFamily="34" charset="0"/>
                <a:ea typeface="Calibri" panose="020F0502020204030204" pitchFamily="34" charset="0"/>
                <a:cs typeface="Arial" panose="020B0604020202020204" pitchFamily="34" charset="0"/>
              </a:rPr>
              <a:t> are reference sheets.</a:t>
            </a:r>
            <a:r>
              <a:rPr lang="en-US" i="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Take a few minutes to review these examples</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Share your thoughts on how this same strategy can support students in all classes and discuss the benefits of all classes using this vocabulary strategy. </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Using </a:t>
            </a:r>
            <a:r>
              <a:rPr lang="en-US" b="1" dirty="0">
                <a:effectLst/>
                <a:latin typeface="Arial" panose="020B0604020202020204" pitchFamily="34" charset="0"/>
                <a:ea typeface="Calibri" panose="020F0502020204030204" pitchFamily="34" charset="0"/>
                <a:cs typeface="Arial" panose="020B0604020202020204" pitchFamily="34" charset="0"/>
              </a:rPr>
              <a:t>Handout 6: Strategic Conversations for Vocabulary</a:t>
            </a:r>
            <a:r>
              <a:rPr lang="en-US" dirty="0">
                <a:effectLst/>
                <a:latin typeface="Arial" panose="020B0604020202020204" pitchFamily="34" charset="0"/>
                <a:ea typeface="Calibri" panose="020F0502020204030204" pitchFamily="34" charset="0"/>
                <a:cs typeface="Arial" panose="020B0604020202020204" pitchFamily="34" charset="0"/>
              </a:rPr>
              <a:t>, record your notes in the middle section, Module Explicit Vocabulary Strategies.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72200" y="8482454"/>
            <a:ext cx="455613"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20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405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8300"/>
            <a:ext cx="5486400" cy="3086100"/>
          </a:xfrm>
        </p:spPr>
      </p:sp>
      <p:sp>
        <p:nvSpPr>
          <p:cNvPr id="3" name="Notes Placeholder 2"/>
          <p:cNvSpPr>
            <a:spLocks noGrp="1"/>
          </p:cNvSpPr>
          <p:nvPr>
            <p:ph type="body" idx="1"/>
          </p:nvPr>
        </p:nvSpPr>
        <p:spPr>
          <a:xfrm>
            <a:off x="685800" y="3486150"/>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Context clues are hints provided by the author to support readers connecting their prior knowledge to interpret the vocabulary and message.</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Using context clues is a process to help students determine the meaning of an unknown word that is critical to understanding the text. It is important to explicitly teach the process to identify context clues, interactively model the process, and provide ongoing practice opportunities. It is important to explain that context clues are the words, phrases, and sentences surrounding an unfamiliar word that can give hints or clues to its meaning. Caution students that although these clues can prove to be helpful, they can sometimes be misleading (</a:t>
            </a:r>
            <a:r>
              <a:rPr lang="en-US" i="1" dirty="0">
                <a:effectLst/>
                <a:latin typeface="Arial" panose="020B0604020202020204" pitchFamily="34" charset="0"/>
                <a:ea typeface="Calibri" panose="020F0502020204030204" pitchFamily="34" charset="0"/>
                <a:cs typeface="Arial" panose="020B0604020202020204" pitchFamily="34" charset="0"/>
              </a:rPr>
              <a:t>Diamond and </a:t>
            </a:r>
            <a:r>
              <a:rPr lang="en-US" i="1" dirty="0" err="1">
                <a:effectLst/>
                <a:latin typeface="Arial" panose="020B0604020202020204" pitchFamily="34" charset="0"/>
                <a:ea typeface="Calibri" panose="020F0502020204030204" pitchFamily="34" charset="0"/>
                <a:cs typeface="Arial" panose="020B0604020202020204" pitchFamily="34" charset="0"/>
              </a:rPr>
              <a:t>Gutlohn</a:t>
            </a:r>
            <a:r>
              <a:rPr lang="en-US" i="1" dirty="0">
                <a:effectLst/>
                <a:latin typeface="Arial" panose="020B0604020202020204" pitchFamily="34" charset="0"/>
                <a:ea typeface="Calibri" panose="020F0502020204030204" pitchFamily="34" charset="0"/>
                <a:cs typeface="Arial" panose="020B0604020202020204" pitchFamily="34" charset="0"/>
              </a:rPr>
              <a:t>, 2006)</a:t>
            </a:r>
            <a:r>
              <a:rPr lang="en-US" dirty="0">
                <a:effectLst/>
                <a:latin typeface="Arial" panose="020B0604020202020204" pitchFamily="34" charset="0"/>
                <a:ea typeface="Calibri" panose="020F0502020204030204" pitchFamily="34" charset="0"/>
                <a:cs typeface="Arial" panose="020B0604020202020204" pitchFamily="34" charset="0"/>
              </a:rPr>
              <a:t>.</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b="1" dirty="0">
                <a:effectLst/>
                <a:latin typeface="Arial" panose="020B0604020202020204" pitchFamily="34" charset="0"/>
                <a:ea typeface="Calibri" panose="020F0502020204030204" pitchFamily="34" charset="0"/>
                <a:cs typeface="Arial" panose="020B0604020202020204" pitchFamily="34" charset="0"/>
              </a:rPr>
              <a:t>Handout 10: Context Clues </a:t>
            </a:r>
            <a:r>
              <a:rPr lang="en-US" dirty="0">
                <a:effectLst/>
                <a:latin typeface="Arial" panose="020B0604020202020204" pitchFamily="34" charset="0"/>
                <a:ea typeface="Calibri" panose="020F0502020204030204" pitchFamily="34" charset="0"/>
                <a:cs typeface="Arial" panose="020B0604020202020204" pitchFamily="34" charset="0"/>
              </a:rPr>
              <a:t>includes the four-step process and examples of context clues for vocabulary. Read the handout and discuss how context clues can improve learning for every student in every class.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Record your notes on </a:t>
            </a:r>
            <a:r>
              <a:rPr lang="en-US" b="1" dirty="0">
                <a:effectLst/>
                <a:latin typeface="Arial" panose="020B0604020202020204" pitchFamily="34" charset="0"/>
                <a:ea typeface="Calibri" panose="020F0502020204030204" pitchFamily="34" charset="0"/>
                <a:cs typeface="Arial" panose="020B0604020202020204" pitchFamily="34" charset="0"/>
              </a:rPr>
              <a:t>Handout 6: Strategic Conversations for Vocabulary</a:t>
            </a:r>
            <a:r>
              <a:rPr lang="en-US" dirty="0">
                <a:effectLst/>
                <a:latin typeface="Arial" panose="020B0604020202020204" pitchFamily="34" charset="0"/>
                <a:ea typeface="Calibri" panose="020F0502020204030204" pitchFamily="34" charset="0"/>
                <a:cs typeface="Arial" panose="020B0604020202020204" pitchFamily="34" charset="0"/>
              </a:rPr>
              <a:t> in the middle section, Explicit Vocabulary Strategies.</a:t>
            </a:r>
          </a:p>
          <a:p>
            <a:endParaRPr lang="en-US" dirty="0"/>
          </a:p>
        </p:txBody>
      </p:sp>
      <p:sp>
        <p:nvSpPr>
          <p:cNvPr id="4" name="Slide Number Placeholder 3"/>
          <p:cNvSpPr>
            <a:spLocks noGrp="1"/>
          </p:cNvSpPr>
          <p:nvPr>
            <p:ph type="sldNum" sz="quarter" idx="5"/>
          </p:nvPr>
        </p:nvSpPr>
        <p:spPr>
          <a:xfrm>
            <a:off x="6172200" y="8490647"/>
            <a:ext cx="423807"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21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636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9725"/>
            <a:ext cx="5486400" cy="3086100"/>
          </a:xfrm>
        </p:spPr>
      </p:sp>
      <p:sp>
        <p:nvSpPr>
          <p:cNvPr id="3" name="Notes Placeholder 2"/>
          <p:cNvSpPr>
            <a:spLocks noGrp="1"/>
          </p:cNvSpPr>
          <p:nvPr>
            <p:ph type="body" idx="1"/>
          </p:nvPr>
        </p:nvSpPr>
        <p:spPr>
          <a:xfrm>
            <a:off x="685800" y="3466271"/>
            <a:ext cx="5486400" cy="3600450"/>
          </a:xfrm>
        </p:spPr>
        <p:txBody>
          <a:bodyPr/>
          <a:lstStyle/>
          <a:p>
            <a:r>
              <a:rPr lang="en-US" dirty="0">
                <a:latin typeface="Arial" panose="020B0604020202020204" pitchFamily="34" charset="0"/>
                <a:cs typeface="Arial" panose="020B0604020202020204" pitchFamily="34" charset="0"/>
              </a:rPr>
              <a:t>One guideline for providing explicit vocabulary instruction is to use the STAR framework (</a:t>
            </a:r>
            <a:r>
              <a:rPr lang="en-US" dirty="0" err="1">
                <a:latin typeface="Arial" panose="020B0604020202020204" pitchFamily="34" charset="0"/>
                <a:cs typeface="Arial" panose="020B0604020202020204" pitchFamily="34" charset="0"/>
              </a:rPr>
              <a:t>Blachowicz</a:t>
            </a:r>
            <a:r>
              <a:rPr lang="en-US" dirty="0">
                <a:latin typeface="Arial" panose="020B0604020202020204" pitchFamily="34" charset="0"/>
                <a:cs typeface="Arial" panose="020B0604020202020204" pitchFamily="34" charset="0"/>
              </a:rPr>
              <a:t>, Fisher, and Watts-</a:t>
            </a:r>
            <a:r>
              <a:rPr lang="en-US" dirty="0" err="1">
                <a:latin typeface="Arial" panose="020B0604020202020204" pitchFamily="34" charset="0"/>
                <a:cs typeface="Arial" panose="020B0604020202020204" pitchFamily="34" charset="0"/>
              </a:rPr>
              <a:t>Taffe</a:t>
            </a:r>
            <a:r>
              <a:rPr lang="en-US" dirty="0">
                <a:latin typeface="Arial" panose="020B0604020202020204" pitchFamily="34" charset="0"/>
                <a:cs typeface="Arial" panose="020B0604020202020204" pitchFamily="34" charset="0"/>
              </a:rPr>
              <a:t>, 2005).</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Select </a:t>
            </a:r>
            <a:r>
              <a:rPr lang="en-US" dirty="0">
                <a:latin typeface="Arial" panose="020B0604020202020204" pitchFamily="34" charset="0"/>
                <a:cs typeface="Arial" panose="020B0604020202020204" pitchFamily="34" charset="0"/>
              </a:rPr>
              <a:t>words that are specific to understanding and comprehending the text. The premise of “less is more” should be followed. Three to five words should be selected if they are too difficult to understand without any background knowledge and are critical to comprehending the text (PREL, 2008). </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Teach</a:t>
            </a:r>
            <a:r>
              <a:rPr lang="en-US" dirty="0">
                <a:latin typeface="Arial" panose="020B0604020202020204" pitchFamily="34" charset="0"/>
                <a:cs typeface="Arial" panose="020B0604020202020204" pitchFamily="34" charset="0"/>
              </a:rPr>
              <a:t> by using definitional, contextual, and usage information when teaching vocabulary. For example, present the word in context, discuss possible meanings, ask for a definition, ask students to use the words in a personal way. </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Activate </a:t>
            </a:r>
            <a:r>
              <a:rPr lang="en-US" dirty="0">
                <a:latin typeface="Arial" panose="020B0604020202020204" pitchFamily="34" charset="0"/>
                <a:cs typeface="Arial" panose="020B0604020202020204" pitchFamily="34" charset="0"/>
              </a:rPr>
              <a:t>by giving students the opportunity to connect new words with other words they already know. Offer activities to make sure students repeatedly hear, read, write, and use the targeted words.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Use additional activities to </a:t>
            </a:r>
            <a:r>
              <a:rPr lang="en-US" b="1" dirty="0">
                <a:latin typeface="Arial" panose="020B0604020202020204" pitchFamily="34" charset="0"/>
                <a:cs typeface="Arial" panose="020B0604020202020204" pitchFamily="34" charset="0"/>
              </a:rPr>
              <a:t>revisit </a:t>
            </a:r>
            <a:r>
              <a:rPr lang="en-US" dirty="0">
                <a:latin typeface="Arial" panose="020B0604020202020204" pitchFamily="34" charset="0"/>
                <a:cs typeface="Arial" panose="020B0604020202020204" pitchFamily="34" charset="0"/>
              </a:rPr>
              <a:t>important words. Possible activities include unit reviews, games, writing assignments, vocabulary journals, and word books.</a:t>
            </a:r>
          </a:p>
          <a:p>
            <a:endParaRPr lang="en-US" dirty="0"/>
          </a:p>
        </p:txBody>
      </p:sp>
      <p:sp>
        <p:nvSpPr>
          <p:cNvPr id="4" name="Slide Number Placeholder 3"/>
          <p:cNvSpPr>
            <a:spLocks noGrp="1"/>
          </p:cNvSpPr>
          <p:nvPr>
            <p:ph type="sldNum" sz="quarter" idx="5"/>
          </p:nvPr>
        </p:nvSpPr>
        <p:spPr>
          <a:xfrm>
            <a:off x="6172200" y="8474504"/>
            <a:ext cx="443686"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22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75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5288"/>
            <a:ext cx="5486400" cy="3086100"/>
          </a:xfrm>
        </p:spPr>
      </p:sp>
      <p:sp>
        <p:nvSpPr>
          <p:cNvPr id="3" name="Notes Placeholder 2"/>
          <p:cNvSpPr>
            <a:spLocks noGrp="1"/>
          </p:cNvSpPr>
          <p:nvPr>
            <p:ph type="body" idx="1"/>
          </p:nvPr>
        </p:nvSpPr>
        <p:spPr>
          <a:xfrm>
            <a:off x="685800" y="3481388"/>
            <a:ext cx="5486400" cy="3600450"/>
          </a:xfrm>
        </p:spPr>
        <p:txBody>
          <a:bodyPr/>
          <a:lstStyle/>
          <a:p>
            <a:r>
              <a:rPr lang="en-US" dirty="0">
                <a:latin typeface="Arial" panose="020B0604020202020204" pitchFamily="34" charset="0"/>
                <a:cs typeface="Arial" panose="020B0604020202020204" pitchFamily="34" charset="0"/>
              </a:rPr>
              <a:t>We want you to identify how every strategy can fit into all classes. The previous STAR technique works for reading, science, and social studies; however, the strategy can be adapted to work with math to solve any word problem </a:t>
            </a:r>
            <a:r>
              <a:rPr lang="it-IT" dirty="0">
                <a:latin typeface="Arial" panose="020B0604020202020204" pitchFamily="34" charset="0"/>
                <a:cs typeface="Arial" panose="020B0604020202020204" pitchFamily="34" charset="0"/>
              </a:rPr>
              <a:t>(Maccini &amp; Hughes, 2000; Maccini &amp; Ruhl, 2000).</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the problem for the vital information. Students read the problem aloud, underline the vital information, and then write important information.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second step is to </a:t>
            </a:r>
            <a:r>
              <a:rPr lang="en-US" b="1" dirty="0">
                <a:latin typeface="Arial" panose="020B0604020202020204" pitchFamily="34" charset="0"/>
                <a:cs typeface="Arial" panose="020B0604020202020204" pitchFamily="34" charset="0"/>
              </a:rPr>
              <a:t>translate</a:t>
            </a:r>
            <a:r>
              <a:rPr lang="en-US" dirty="0">
                <a:latin typeface="Arial" panose="020B0604020202020204" pitchFamily="34" charset="0"/>
                <a:cs typeface="Arial" panose="020B0604020202020204" pitchFamily="34" charset="0"/>
              </a:rPr>
              <a:t>. Students represent the information with mathematical manipulatives, pictorial representations, or equations.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Students use their manipulatives, drawings, or numeric expressions to </a:t>
            </a: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the given question. Students identify the appropriate operation, or sequence of operations, that will enable them to solve for the solution.</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Students </a:t>
            </a:r>
            <a:r>
              <a:rPr lang="en-US" b="1" dirty="0">
                <a:latin typeface="Arial" panose="020B0604020202020204" pitchFamily="34" charset="0"/>
                <a:cs typeface="Arial" panose="020B0604020202020204" pitchFamily="34" charset="0"/>
              </a:rPr>
              <a:t>review </a:t>
            </a:r>
            <a:r>
              <a:rPr lang="en-US" dirty="0">
                <a:latin typeface="Arial" panose="020B0604020202020204" pitchFamily="34" charset="0"/>
                <a:cs typeface="Arial" panose="020B0604020202020204" pitchFamily="34" charset="0"/>
              </a:rPr>
              <a:t>the solution by checking their computation and ensuring their solution matches the given question.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ea typeface="Arial" panose="020B0604020202020204" pitchFamily="34" charset="0"/>
                <a:cs typeface="Arial" panose="020B0604020202020204" pitchFamily="34" charset="0"/>
              </a:rPr>
              <a:t>R</a:t>
            </a:r>
            <a:r>
              <a:rPr lang="en-US" dirty="0">
                <a:effectLst/>
                <a:latin typeface="Arial" panose="020B0604020202020204" pitchFamily="34" charset="0"/>
                <a:ea typeface="Arial" panose="020B0604020202020204" pitchFamily="34" charset="0"/>
                <a:cs typeface="Arial" panose="020B0604020202020204" pitchFamily="34" charset="0"/>
              </a:rPr>
              <a:t>eview the </a:t>
            </a:r>
            <a:r>
              <a:rPr lang="en-US" b="1" dirty="0">
                <a:effectLst/>
                <a:latin typeface="Arial" panose="020B0604020202020204" pitchFamily="34" charset="0"/>
                <a:ea typeface="Arial" panose="020B0604020202020204" pitchFamily="34" charset="0"/>
                <a:cs typeface="Arial" panose="020B0604020202020204" pitchFamily="34" charset="0"/>
              </a:rPr>
              <a:t>STAR Strategy</a:t>
            </a:r>
            <a:r>
              <a:rPr lang="en-US" dirty="0">
                <a:effectLst/>
                <a:latin typeface="Arial" panose="020B0604020202020204" pitchFamily="34" charset="0"/>
                <a:ea typeface="Arial" panose="020B0604020202020204" pitchFamily="34" charset="0"/>
                <a:cs typeface="Arial" panose="020B0604020202020204" pitchFamily="34" charset="0"/>
              </a:rPr>
              <a:t>.</a:t>
            </a:r>
            <a:r>
              <a:rPr lang="en-US" dirty="0">
                <a:latin typeface="Arial" panose="020B0604020202020204" pitchFamily="34" charset="0"/>
                <a:ea typeface="Arial" panose="020B0604020202020204" pitchFamily="34" charset="0"/>
                <a:cs typeface="Arial" panose="020B0604020202020204" pitchFamily="34" charset="0"/>
              </a:rPr>
              <a:t> </a:t>
            </a:r>
            <a:r>
              <a:rPr lang="en-US" dirty="0">
                <a:effectLst/>
                <a:latin typeface="Arial" panose="020B0604020202020204" pitchFamily="34" charset="0"/>
                <a:ea typeface="Arial" panose="020B0604020202020204" pitchFamily="34" charset="0"/>
                <a:cs typeface="Arial" panose="020B0604020202020204" pitchFamily="34" charset="0"/>
              </a:rPr>
              <a:t>Share your thoughts on how this same strategy can support students in all classes and discuss </a:t>
            </a:r>
            <a:r>
              <a:rPr lang="en-US" dirty="0">
                <a:latin typeface="Arial" panose="020B0604020202020204" pitchFamily="34" charset="0"/>
                <a:cs typeface="Arial" panose="020B0604020202020204" pitchFamily="34" charset="0"/>
              </a:rPr>
              <a:t>the benefits of all classes using this vocabulary strategy.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Using</a:t>
            </a:r>
            <a:r>
              <a:rPr lang="en-US" b="1" dirty="0">
                <a:latin typeface="Arial" panose="020B0604020202020204" pitchFamily="34" charset="0"/>
                <a:cs typeface="Arial" panose="020B0604020202020204" pitchFamily="34" charset="0"/>
              </a:rPr>
              <a:t> Handout 6: Strategic Conversations for Vocabulary</a:t>
            </a:r>
            <a:r>
              <a:rPr lang="en-US" dirty="0">
                <a:latin typeface="Arial" panose="020B0604020202020204" pitchFamily="34" charset="0"/>
                <a:cs typeface="Arial" panose="020B0604020202020204" pitchFamily="34" charset="0"/>
              </a:rPr>
              <a:t>, record notes in the middle section, Module Explicit Vocabulary Strategies.</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72200" y="8458601"/>
            <a:ext cx="419832"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23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285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4175"/>
            <a:ext cx="5486400" cy="3086100"/>
          </a:xfrm>
        </p:spPr>
      </p:sp>
      <p:sp>
        <p:nvSpPr>
          <p:cNvPr id="3" name="Notes Placeholder 2"/>
          <p:cNvSpPr>
            <a:spLocks noGrp="1"/>
          </p:cNvSpPr>
          <p:nvPr>
            <p:ph type="body" idx="1"/>
          </p:nvPr>
        </p:nvSpPr>
        <p:spPr>
          <a:xfrm>
            <a:off x="685800" y="3513980"/>
            <a:ext cx="5486400" cy="3600450"/>
          </a:xfrm>
        </p:spPr>
        <p:txBody>
          <a:bodyPr/>
          <a:lstStyle/>
          <a:p>
            <a:r>
              <a:rPr lang="en-US" dirty="0">
                <a:latin typeface="Arial" panose="020B0604020202020204" pitchFamily="34" charset="0"/>
                <a:cs typeface="Arial" panose="020B0604020202020204" pitchFamily="34" charset="0"/>
              </a:rPr>
              <a:t>It is important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students to move beyond memorization of terms and definitions. </a:t>
            </a:r>
            <a:r>
              <a:rPr lang="en-US" b="1" dirty="0">
                <a:latin typeface="Arial" panose="020B0604020202020204" pitchFamily="34" charset="0"/>
                <a:cs typeface="Arial" panose="020B0604020202020204" pitchFamily="34" charset="0"/>
              </a:rPr>
              <a:t>Handout 11: Concept Circles </a:t>
            </a:r>
            <a:r>
              <a:rPr lang="en-US" dirty="0">
                <a:latin typeface="Arial" panose="020B0604020202020204" pitchFamily="34" charset="0"/>
                <a:cs typeface="Arial" panose="020B0604020202020204" pitchFamily="34" charset="0"/>
              </a:rPr>
              <a:t>is an example of how to help students visually analyze the relationships between words (Vacca &amp; Vacca, 2001). In this strategy, students can use a circle graphic organizer to analyze how vocabulary words are or are not related through a concept or topic.</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ea typeface="Arial" panose="020B0604020202020204" pitchFamily="34" charset="0"/>
                <a:cs typeface="Arial" panose="020B0604020202020204" pitchFamily="34" charset="0"/>
              </a:rPr>
              <a:t>R</a:t>
            </a:r>
            <a:r>
              <a:rPr lang="en-US" dirty="0">
                <a:effectLst/>
                <a:latin typeface="Arial" panose="020B0604020202020204" pitchFamily="34" charset="0"/>
                <a:ea typeface="Arial" panose="020B0604020202020204" pitchFamily="34" charset="0"/>
                <a:cs typeface="Arial" panose="020B0604020202020204" pitchFamily="34" charset="0"/>
              </a:rPr>
              <a:t>eview </a:t>
            </a:r>
            <a:r>
              <a:rPr lang="en-US" b="1" dirty="0">
                <a:effectLst/>
                <a:latin typeface="Arial" panose="020B0604020202020204" pitchFamily="34" charset="0"/>
                <a:ea typeface="Arial" panose="020B0604020202020204" pitchFamily="34" charset="0"/>
                <a:cs typeface="Arial" panose="020B0604020202020204" pitchFamily="34" charset="0"/>
              </a:rPr>
              <a:t>Handout 11: Concept Circles</a:t>
            </a:r>
            <a:r>
              <a:rPr lang="en-US" dirty="0">
                <a:effectLst/>
                <a:latin typeface="Arial" panose="020B0604020202020204" pitchFamily="34" charset="0"/>
                <a:ea typeface="Arial" panose="020B0604020202020204" pitchFamily="34" charset="0"/>
                <a:cs typeface="Arial" panose="020B0604020202020204" pitchFamily="34" charset="0"/>
              </a:rPr>
              <a:t>.</a:t>
            </a:r>
            <a:r>
              <a:rPr lang="en-US" dirty="0">
                <a:latin typeface="Arial" panose="020B0604020202020204" pitchFamily="34" charset="0"/>
                <a:ea typeface="Arial" panose="020B0604020202020204" pitchFamily="34" charset="0"/>
                <a:cs typeface="Arial" panose="020B0604020202020204" pitchFamily="34" charset="0"/>
              </a:rPr>
              <a:t> </a:t>
            </a:r>
            <a:r>
              <a:rPr lang="en-US" dirty="0">
                <a:effectLst/>
                <a:latin typeface="Arial" panose="020B0604020202020204" pitchFamily="34" charset="0"/>
                <a:ea typeface="Arial" panose="020B0604020202020204" pitchFamily="34" charset="0"/>
                <a:cs typeface="Arial" panose="020B0604020202020204" pitchFamily="34" charset="0"/>
              </a:rPr>
              <a:t>Share your thoughts on how this same strategy can support students in all classes and discuss </a:t>
            </a:r>
            <a:r>
              <a:rPr lang="en-US" dirty="0">
                <a:latin typeface="Arial" panose="020B0604020202020204" pitchFamily="34" charset="0"/>
                <a:cs typeface="Arial" panose="020B0604020202020204" pitchFamily="34" charset="0"/>
              </a:rPr>
              <a:t>the benefits of all classes using this vocabulary strategy.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Using</a:t>
            </a:r>
            <a:r>
              <a:rPr lang="en-US" b="1" dirty="0">
                <a:latin typeface="Arial" panose="020B0604020202020204" pitchFamily="34" charset="0"/>
                <a:cs typeface="Arial" panose="020B0604020202020204" pitchFamily="34" charset="0"/>
              </a:rPr>
              <a:t> Handout 6: Strategic Conversations for Vocabulary</a:t>
            </a:r>
            <a:r>
              <a:rPr lang="en-US" dirty="0">
                <a:latin typeface="Arial" panose="020B0604020202020204" pitchFamily="34" charset="0"/>
                <a:cs typeface="Arial" panose="020B0604020202020204" pitchFamily="34" charset="0"/>
              </a:rPr>
              <a:t>, record your notes in the middle section, Module Explicit Vocabulary Strategies.</a:t>
            </a:r>
          </a:p>
          <a:p>
            <a:endParaRPr lang="en-US" dirty="0"/>
          </a:p>
        </p:txBody>
      </p:sp>
      <p:sp>
        <p:nvSpPr>
          <p:cNvPr id="4" name="Slide Number Placeholder 3"/>
          <p:cNvSpPr>
            <a:spLocks noGrp="1"/>
          </p:cNvSpPr>
          <p:nvPr>
            <p:ph type="sldNum" sz="quarter" idx="5"/>
          </p:nvPr>
        </p:nvSpPr>
        <p:spPr>
          <a:xfrm>
            <a:off x="6221894" y="8478480"/>
            <a:ext cx="392003" cy="458787"/>
          </a:xfrm>
        </p:spPr>
        <p:txBody>
          <a:bodyPr/>
          <a:lstStyle/>
          <a:p>
            <a:fld id="{3B00000A-A3BA-4773-926A-95C17DF81E88}" type="slidenum">
              <a:rPr lang="en-US" smtClean="0">
                <a:latin typeface="Arial" panose="020B0604020202020204" pitchFamily="34" charset="0"/>
                <a:cs typeface="Arial" panose="020B0604020202020204" pitchFamily="34" charset="0"/>
              </a:rPr>
              <a:t>24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672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342900"/>
            <a:ext cx="5543550" cy="3117850"/>
          </a:xfrm>
        </p:spPr>
      </p:sp>
      <p:sp>
        <p:nvSpPr>
          <p:cNvPr id="3" name="Notes Placeholder 2"/>
          <p:cNvSpPr>
            <a:spLocks noGrp="1"/>
          </p:cNvSpPr>
          <p:nvPr>
            <p:ph type="body" idx="1"/>
          </p:nvPr>
        </p:nvSpPr>
        <p:spPr>
          <a:xfrm>
            <a:off x="711200" y="3503639"/>
            <a:ext cx="5543550" cy="3636705"/>
          </a:xfrm>
        </p:spPr>
        <p:txBody>
          <a:bodyPr/>
          <a:lstStyle/>
          <a:p>
            <a:pPr marL="0" marR="0"/>
            <a:r>
              <a:rPr lang="en-US" dirty="0">
                <a:latin typeface="Arial" panose="020B0604020202020204" pitchFamily="34" charset="0"/>
                <a:ea typeface="Calibri" panose="020F0502020204030204" pitchFamily="34" charset="0"/>
                <a:cs typeface="Arial" panose="020B0604020202020204" pitchFamily="34" charset="0"/>
              </a:rPr>
              <a:t>In</a:t>
            </a:r>
            <a:r>
              <a:rPr lang="en-US" dirty="0">
                <a:effectLst/>
                <a:latin typeface="Arial" panose="020B0604020202020204" pitchFamily="34" charset="0"/>
                <a:ea typeface="Calibri" panose="020F0502020204030204" pitchFamily="34" charset="0"/>
                <a:cs typeface="Arial" panose="020B0604020202020204" pitchFamily="34" charset="0"/>
              </a:rPr>
              <a:t> the bottom section of</a:t>
            </a:r>
            <a:r>
              <a:rPr lang="en-US" b="1" dirty="0">
                <a:effectLst/>
                <a:latin typeface="Arial" panose="020B0604020202020204" pitchFamily="34" charset="0"/>
                <a:ea typeface="Calibri" panose="020F0502020204030204" pitchFamily="34" charset="0"/>
                <a:cs typeface="Arial" panose="020B0604020202020204" pitchFamily="34" charset="0"/>
              </a:rPr>
              <a:t> Handout 6: Strategic Conversations for Vocabulary</a:t>
            </a:r>
            <a:r>
              <a:rPr lang="en-US" dirty="0">
                <a:effectLst/>
                <a:latin typeface="Arial" panose="020B0604020202020204" pitchFamily="34" charset="0"/>
                <a:ea typeface="Calibri" panose="020F0502020204030204" pitchFamily="34" charset="0"/>
                <a:cs typeface="Arial" panose="020B0604020202020204" pitchFamily="34" charset="0"/>
              </a:rPr>
              <a:t>, use the sentence stems for if/then statements to discuss the student impact of collaboratively using explicit vocabulary strategies. </a:t>
            </a:r>
          </a:p>
          <a:p>
            <a:pPr marL="0" marR="0"/>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latin typeface="Arial" panose="020B0604020202020204" pitchFamily="34" charset="0"/>
                <a:ea typeface="Calibri" panose="020F0502020204030204" pitchFamily="34" charset="0"/>
                <a:cs typeface="Arial" panose="020B0604020202020204" pitchFamily="34" charset="0"/>
              </a:rPr>
              <a:t>A</a:t>
            </a:r>
            <a:r>
              <a:rPr lang="en-US" dirty="0">
                <a:effectLst/>
                <a:latin typeface="Arial" panose="020B0604020202020204" pitchFamily="34" charset="0"/>
                <a:ea typeface="Calibri" panose="020F0502020204030204" pitchFamily="34" charset="0"/>
                <a:cs typeface="Arial" panose="020B0604020202020204" pitchFamily="34" charset="0"/>
              </a:rPr>
              <a:t>s a team choose one module explicit vocabulary strategy to implement across your grade level next week.</a:t>
            </a:r>
          </a:p>
          <a:p>
            <a:pPr marL="0" marR="0"/>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latin typeface="Arial" panose="020B0604020202020204" pitchFamily="34" charset="0"/>
                <a:ea typeface="Calibri" panose="020F0502020204030204" pitchFamily="34" charset="0"/>
                <a:cs typeface="Arial" panose="020B0604020202020204" pitchFamily="34" charset="0"/>
              </a:rPr>
              <a:t>A</a:t>
            </a:r>
            <a:r>
              <a:rPr lang="en-US" dirty="0">
                <a:effectLst/>
                <a:latin typeface="Arial" panose="020B0604020202020204" pitchFamily="34" charset="0"/>
                <a:ea typeface="Calibri" panose="020F0502020204030204" pitchFamily="34" charset="0"/>
                <a:cs typeface="Arial" panose="020B0604020202020204" pitchFamily="34" charset="0"/>
              </a:rPr>
              <a:t>nswer the action planning question: What is needed to create, support, and sustain a schoolwide effort to collaboratively use evidence-based explicit vocabulary strategies?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Reporters, share the support your team needs for collectively implementing explicit </a:t>
            </a:r>
            <a:r>
              <a:rPr lang="en-US" dirty="0">
                <a:latin typeface="Arial" panose="020B0604020202020204" pitchFamily="34" charset="0"/>
                <a:ea typeface="Calibri" panose="020F0502020204030204" pitchFamily="34" charset="0"/>
                <a:cs typeface="Arial" panose="020B0604020202020204" pitchFamily="34" charset="0"/>
              </a:rPr>
              <a:t>v</a:t>
            </a:r>
            <a:r>
              <a:rPr lang="en-US" dirty="0">
                <a:effectLst/>
                <a:latin typeface="Arial" panose="020B0604020202020204" pitchFamily="34" charset="0"/>
                <a:ea typeface="Calibri" panose="020F0502020204030204" pitchFamily="34" charset="0"/>
                <a:cs typeface="Arial" panose="020B0604020202020204" pitchFamily="34" charset="0"/>
              </a:rPr>
              <a:t>ocabulary </a:t>
            </a:r>
            <a:r>
              <a:rPr lang="en-US" dirty="0">
                <a:latin typeface="Arial" panose="020B0604020202020204" pitchFamily="34" charset="0"/>
                <a:ea typeface="Calibri" panose="020F0502020204030204" pitchFamily="34" charset="0"/>
                <a:cs typeface="Arial" panose="020B0604020202020204" pitchFamily="34" charset="0"/>
              </a:rPr>
              <a:t>s</a:t>
            </a:r>
            <a:r>
              <a:rPr lang="en-US" dirty="0">
                <a:effectLst/>
                <a:latin typeface="Arial" panose="020B0604020202020204" pitchFamily="34" charset="0"/>
                <a:ea typeface="Calibri" panose="020F0502020204030204" pitchFamily="34" charset="0"/>
                <a:cs typeface="Arial" panose="020B0604020202020204" pitchFamily="34" charset="0"/>
              </a:rPr>
              <a:t>trategies. </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Recorders, use the half sheets of paper and markers to add each team’s needs under the </a:t>
            </a:r>
            <a:r>
              <a:rPr lang="en-US" b="1" dirty="0">
                <a:effectLst/>
                <a:latin typeface="Arial" panose="020B0604020202020204" pitchFamily="34" charset="0"/>
                <a:ea typeface="Calibri" panose="020F0502020204030204" pitchFamily="34" charset="0"/>
                <a:cs typeface="Arial" panose="020B0604020202020204" pitchFamily="34" charset="0"/>
              </a:rPr>
              <a:t>Action Planning Wall Heading: Explicit Vocabulary Strategies.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46358" y="8587409"/>
            <a:ext cx="463781" cy="352839"/>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8625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5288"/>
            <a:ext cx="5486400" cy="3086100"/>
          </a:xfrm>
        </p:spPr>
      </p:sp>
      <p:sp>
        <p:nvSpPr>
          <p:cNvPr id="3" name="Notes Placeholder 2"/>
          <p:cNvSpPr>
            <a:spLocks noGrp="1"/>
          </p:cNvSpPr>
          <p:nvPr>
            <p:ph type="body" idx="1"/>
          </p:nvPr>
        </p:nvSpPr>
        <p:spPr>
          <a:xfrm>
            <a:off x="685800" y="3513980"/>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Sometimes it is difficult to understand why struggling students don’t comprehend what they read. Those who read well seem to do so naturally. They can rapidly synthesize the information.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Reading does not come naturally for struggling readers. They have difficulty understanding what they read, and many students just stop trying. They are aware that they don’t read like other students, and they don’t want attention drawn to that. Their energy is spent on hiding their inabilities.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Comprehension strategies can help all readers through routines and procedures that readers actively use to help them make sense of texts. The second IES recommendation is to provide direct and explicit instruction in comprehension strategies to improve reading comprehension for all students.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The first page of </a:t>
            </a:r>
            <a:r>
              <a:rPr lang="en-US" b="1" dirty="0">
                <a:effectLst/>
                <a:latin typeface="Arial" panose="020B0604020202020204" pitchFamily="34" charset="0"/>
                <a:ea typeface="Calibri" panose="020F0502020204030204" pitchFamily="34" charset="0"/>
                <a:cs typeface="Arial" panose="020B0604020202020204" pitchFamily="34" charset="0"/>
              </a:rPr>
              <a:t>Handout 12: Standard Vertical Alignment and IES Recommendation 2 </a:t>
            </a:r>
            <a:r>
              <a:rPr lang="en-US" dirty="0">
                <a:effectLst/>
                <a:latin typeface="Arial" panose="020B0604020202020204" pitchFamily="34" charset="0"/>
                <a:ea typeface="Calibri" panose="020F0502020204030204" pitchFamily="34" charset="0"/>
                <a:cs typeface="Arial" panose="020B0604020202020204" pitchFamily="34" charset="0"/>
              </a:rPr>
              <a:t>connects</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Recommendation 2 with the Arizona ELA Anchor Standard to read and comprehend complex literary and informational texts independently and proficiently. It shows the vertical alignment for grades K–8.</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Let’s take a few minutes to review the alignment, how the standard relates to Recommendation 2, and how both fit in with all classes.</a:t>
            </a:r>
          </a:p>
          <a:p>
            <a:pPr marL="0" marR="0">
              <a:spcBef>
                <a:spcPts val="0"/>
              </a:spcBef>
            </a:pP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i="1" dirty="0">
                <a:effectLst/>
                <a:latin typeface="Arial" panose="020B0604020202020204" pitchFamily="34" charset="0"/>
                <a:ea typeface="Calibri" panose="020F0502020204030204" pitchFamily="34" charset="0"/>
              </a:rPr>
              <a:t>When individuals finish:</a:t>
            </a:r>
            <a:r>
              <a:rPr lang="en-US" sz="1800" b="1" dirty="0">
                <a:effectLst/>
                <a:latin typeface="Arial" panose="020B0604020202020204" pitchFamily="34" charset="0"/>
                <a:ea typeface="Calibri" panose="020F050202020403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Handout 12 </a:t>
            </a:r>
            <a:r>
              <a:rPr lang="en-US" dirty="0">
                <a:effectLst/>
                <a:latin typeface="Arial" panose="020B0604020202020204" pitchFamily="34" charset="0"/>
                <a:ea typeface="Calibri" panose="020F0502020204030204" pitchFamily="34" charset="0"/>
                <a:cs typeface="Arial" panose="020B0604020202020204" pitchFamily="34" charset="0"/>
              </a:rPr>
              <a:t>also provides a checklist to support implementing Recommendation 2. Informational text is used in all classes so all teachers should implement the checklist items.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Review the checklist and discuss how your team can collaborate to support comprehension across all classes in your grade level.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latin typeface="Arial" panose="020B0604020202020204" pitchFamily="34" charset="0"/>
                <a:ea typeface="Calibri" panose="020F0502020204030204" pitchFamily="34" charset="0"/>
                <a:cs typeface="Arial" panose="020B0604020202020204" pitchFamily="34" charset="0"/>
              </a:rPr>
              <a:t>S</a:t>
            </a:r>
            <a:r>
              <a:rPr lang="en-US" dirty="0">
                <a:effectLst/>
                <a:latin typeface="Arial" panose="020B0604020202020204" pitchFamily="34" charset="0"/>
                <a:ea typeface="Calibri" panose="020F0502020204030204" pitchFamily="34" charset="0"/>
                <a:cs typeface="Arial" panose="020B0604020202020204" pitchFamily="34" charset="0"/>
              </a:rPr>
              <a:t>hare a comprehension strategy you currently use. Using the top section of </a:t>
            </a:r>
            <a:r>
              <a:rPr lang="en-US" b="1" dirty="0">
                <a:effectLst/>
                <a:latin typeface="Arial" panose="020B0604020202020204" pitchFamily="34" charset="0"/>
                <a:ea typeface="Calibri" panose="020F0502020204030204" pitchFamily="34" charset="0"/>
                <a:cs typeface="Arial" panose="020B0604020202020204" pitchFamily="34" charset="0"/>
              </a:rPr>
              <a:t>Handout 13: Strategic Conversations for Comprehension</a:t>
            </a:r>
            <a:r>
              <a:rPr lang="en-US" dirty="0">
                <a:effectLst/>
                <a:latin typeface="Arial" panose="020B0604020202020204" pitchFamily="34" charset="0"/>
                <a:ea typeface="Calibri" panose="020F0502020204030204" pitchFamily="34" charset="0"/>
                <a:cs typeface="Arial" panose="020B0604020202020204" pitchFamily="34" charset="0"/>
              </a:rPr>
              <a:t>,</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record the shared strategies</a:t>
            </a:r>
            <a:r>
              <a:rPr lang="en-US" dirty="0">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 </a:t>
            </a:r>
            <a:endParaRPr lang="en-US" dirty="0"/>
          </a:p>
        </p:txBody>
      </p:sp>
      <p:sp>
        <p:nvSpPr>
          <p:cNvPr id="4" name="Slide Number Placeholder 3"/>
          <p:cNvSpPr>
            <a:spLocks noGrp="1"/>
          </p:cNvSpPr>
          <p:nvPr>
            <p:ph type="sldNum" sz="quarter" idx="5"/>
          </p:nvPr>
        </p:nvSpPr>
        <p:spPr>
          <a:xfrm>
            <a:off x="6172200" y="8519318"/>
            <a:ext cx="447662" cy="458787"/>
          </a:xfrm>
        </p:spPr>
        <p:txBody>
          <a:bodyPr/>
          <a:lstStyle/>
          <a:p>
            <a:fld id="{3B00000A-A3BA-4773-926A-95C17DF81E88}" type="slidenum">
              <a:rPr lang="en-US" smtClean="0">
                <a:latin typeface="Arial" panose="020B0604020202020204" pitchFamily="34" charset="0"/>
                <a:cs typeface="Arial" panose="020B0604020202020204" pitchFamily="34" charset="0"/>
              </a:rPr>
              <a:t>26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171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7663"/>
            <a:ext cx="5486400" cy="3086100"/>
          </a:xfrm>
        </p:spPr>
      </p:sp>
      <p:sp>
        <p:nvSpPr>
          <p:cNvPr id="3" name="Notes Placeholder 2"/>
          <p:cNvSpPr>
            <a:spLocks noGrp="1"/>
          </p:cNvSpPr>
          <p:nvPr>
            <p:ph type="body" idx="1"/>
          </p:nvPr>
        </p:nvSpPr>
        <p:spPr>
          <a:xfrm>
            <a:off x="685800" y="3477094"/>
            <a:ext cx="5486400" cy="4261513"/>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Learning how to learn cannot be left to students. It must be taught. (Gall, </a:t>
            </a:r>
            <a:r>
              <a:rPr lang="en-US" dirty="0" err="1">
                <a:effectLst/>
                <a:latin typeface="Arial" panose="020B0604020202020204" pitchFamily="34" charset="0"/>
                <a:ea typeface="Calibri" panose="020F0502020204030204" pitchFamily="34" charset="0"/>
                <a:cs typeface="Arial" panose="020B0604020202020204" pitchFamily="34" charset="0"/>
              </a:rPr>
              <a:t>etal</a:t>
            </a:r>
            <a:r>
              <a:rPr lang="en-US" dirty="0">
                <a:effectLst/>
                <a:latin typeface="Arial" panose="020B0604020202020204" pitchFamily="34" charset="0"/>
                <a:ea typeface="Calibri" panose="020F0502020204030204" pitchFamily="34" charset="0"/>
                <a:cs typeface="Arial" panose="020B0604020202020204" pitchFamily="34" charset="0"/>
              </a:rPr>
              <a:t>., 1990). The interactive modeling comprehension strategy is incorporated easily into daily teaching in every area. By thinking aloud, the teacher models a task or process. Modeling is a form of scaffolding, or a way of showing students how to approach a task such as identifying the main idea of a story (Sweet, 2000). </a:t>
            </a:r>
          </a:p>
          <a:p>
            <a:pPr marL="0" marR="0">
              <a:spcBef>
                <a:spcPts val="0"/>
              </a:spcBef>
            </a:pPr>
            <a:r>
              <a:rPr lang="en-US" sz="11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By verbalizing thought processes, teachers model step-by-step thinking for students. Students can identify those steps lead to accomplishing a task or comprehending the text. When teachers model how they address unfamiliar vocabulary, challenging concepts, and complicated text features, they build their students’ ability to succeed (Lapp et al., 2008).</a:t>
            </a:r>
          </a:p>
          <a:p>
            <a:pPr marL="0" marR="0">
              <a:spcBef>
                <a:spcPts val="0"/>
              </a:spcBef>
            </a:pPr>
            <a:r>
              <a:rPr lang="en-US" sz="11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In traditional modeling, the teacher shows students how to do something with the expectation that it will help them learn it. Interactive modeling also shows students how to do something, but it goes well beyond that basic step. Students will also learn exactly why the skill, routine, or procedure is important to their learning. Instead of being told to just watch the teacher, students are asked what they noticed about the teacher’s modeling. Students imbed learning by modeling for other students. Both the teacher and students provide positive feedback throughout the exercise.</a:t>
            </a:r>
          </a:p>
          <a:p>
            <a:pPr marL="0" marR="0">
              <a:spcBef>
                <a:spcPts val="0"/>
              </a:spcBef>
            </a:pPr>
            <a:r>
              <a:rPr lang="en-US" sz="11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Using </a:t>
            </a:r>
            <a:r>
              <a:rPr lang="en-US" b="1" dirty="0">
                <a:effectLst/>
                <a:latin typeface="Arial" panose="020B0604020202020204" pitchFamily="34" charset="0"/>
                <a:ea typeface="Calibri" panose="020F0502020204030204" pitchFamily="34" charset="0"/>
                <a:cs typeface="Arial" panose="020B0604020202020204" pitchFamily="34" charset="0"/>
              </a:rPr>
              <a:t>Handout 14: Interactive Modeling Steps,</a:t>
            </a:r>
            <a:r>
              <a:rPr lang="en-US" dirty="0">
                <a:effectLst/>
                <a:latin typeface="Arial" panose="020B0604020202020204" pitchFamily="34" charset="0"/>
                <a:ea typeface="Calibri" panose="020F0502020204030204" pitchFamily="34" charset="0"/>
                <a:cs typeface="Arial" panose="020B0604020202020204" pitchFamily="34" charset="0"/>
              </a:rPr>
              <a:t> take turns reading the steps aloud and clarifying how they impact the learning of all students. </a:t>
            </a:r>
            <a:r>
              <a:rPr lang="en-US" dirty="0">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iscuss how you could implement interactive modeling collaboratively to support student learning.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Using</a:t>
            </a:r>
            <a:r>
              <a:rPr lang="en-US" b="1" dirty="0">
                <a:effectLst/>
                <a:latin typeface="Arial" panose="020B0604020202020204" pitchFamily="34" charset="0"/>
                <a:ea typeface="Calibri" panose="020F0502020204030204" pitchFamily="34" charset="0"/>
                <a:cs typeface="Arial" panose="020B0604020202020204" pitchFamily="34" charset="0"/>
              </a:rPr>
              <a:t> Handout 13: Strategic Conversations for Comprehension</a:t>
            </a:r>
            <a:r>
              <a:rPr lang="en-US" dirty="0">
                <a:effectLst/>
                <a:latin typeface="Arial" panose="020B0604020202020204" pitchFamily="34" charset="0"/>
                <a:ea typeface="Calibri" panose="020F0502020204030204" pitchFamily="34" charset="0"/>
                <a:cs typeface="Arial" panose="020B0604020202020204" pitchFamily="34" charset="0"/>
              </a:rPr>
              <a:t>, record your notes in the middle section, Direct and Explicit Comprehension Strategies.</a:t>
            </a:r>
          </a:p>
          <a:p>
            <a:pPr marL="0" marR="0">
              <a:spcBef>
                <a:spcPts val="0"/>
              </a:spcBef>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235768" y="8505478"/>
            <a:ext cx="376369" cy="458787"/>
          </a:xfrm>
        </p:spPr>
        <p:txBody>
          <a:bodyPr/>
          <a:lstStyle/>
          <a:p>
            <a:fld id="{3B00000A-A3BA-4773-926A-95C17DF81E88}" type="slidenum">
              <a:rPr lang="en-US" smtClean="0">
                <a:latin typeface="Arial" panose="020B0604020202020204" pitchFamily="34" charset="0"/>
                <a:cs typeface="Arial" panose="020B0604020202020204" pitchFamily="34" charset="0"/>
              </a:rPr>
              <a:t>27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595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7350"/>
            <a:ext cx="5486400" cy="3086100"/>
          </a:xfrm>
        </p:spPr>
      </p:sp>
      <p:sp>
        <p:nvSpPr>
          <p:cNvPr id="3" name="Notes Placeholder 2"/>
          <p:cNvSpPr>
            <a:spLocks noGrp="1"/>
          </p:cNvSpPr>
          <p:nvPr>
            <p:ph type="body" idx="1"/>
          </p:nvPr>
        </p:nvSpPr>
        <p:spPr>
          <a:xfrm>
            <a:off x="685800" y="3502052"/>
            <a:ext cx="5486400" cy="3600450"/>
          </a:xfrm>
        </p:spPr>
        <p:txBody>
          <a:bodyPr/>
          <a:lstStyle/>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Teach your students to use the text structure strategy to unlock text for comprehension. Text structure is integrated throughout the Standards, is prominent in standardized tests, and refers to how the text is organized. Text structure strategies should be explicitly taught and practiced in all classes.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Students who have little knowledge of text structure have difficulty understanding how ideas are organized (Saenz and Fuchs, 2002). Being able to identify text structure and sort information accordingly supports students to better comprehend the text. It reveals the author’s purpose and allows one to focus attention better on the key information—the content (Shanahan, 2019).</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b="1" dirty="0">
                <a:effectLst/>
                <a:latin typeface="Arial" panose="020B0604020202020204" pitchFamily="34" charset="0"/>
                <a:ea typeface="Calibri" panose="020F0502020204030204" pitchFamily="34" charset="0"/>
                <a:cs typeface="Arial" panose="020B0604020202020204" pitchFamily="34" charset="0"/>
              </a:rPr>
              <a:t>Handouts 15A–15B: Informational Text Structures</a:t>
            </a:r>
            <a:r>
              <a:rPr lang="en-US" dirty="0">
                <a:effectLst/>
                <a:latin typeface="Arial" panose="020B0604020202020204" pitchFamily="34" charset="0"/>
                <a:ea typeface="Calibri" panose="020F0502020204030204" pitchFamily="34" charset="0"/>
                <a:cs typeface="Arial" panose="020B0604020202020204" pitchFamily="34" charset="0"/>
              </a:rPr>
              <a:t> features the text structure strategies that are used to organize text in every content area. Using </a:t>
            </a:r>
            <a:r>
              <a:rPr lang="en-US" b="1" dirty="0">
                <a:effectLst/>
                <a:latin typeface="Arial" panose="020B0604020202020204" pitchFamily="34" charset="0"/>
                <a:ea typeface="Calibri" panose="020F0502020204030204" pitchFamily="34" charset="0"/>
                <a:cs typeface="Arial" panose="020B0604020202020204" pitchFamily="34" charset="0"/>
              </a:rPr>
              <a:t>Handout 15A</a:t>
            </a:r>
            <a:r>
              <a:rPr lang="en-US" dirty="0">
                <a:effectLst/>
                <a:latin typeface="Arial" panose="020B0604020202020204" pitchFamily="34" charset="0"/>
                <a:ea typeface="Calibri" panose="020F0502020204030204" pitchFamily="34" charset="0"/>
                <a:cs typeface="Arial" panose="020B0604020202020204" pitchFamily="34" charset="0"/>
              </a:rPr>
              <a:t>, read the information under Read and Review. </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With </a:t>
            </a:r>
            <a:r>
              <a:rPr lang="en-US" b="1" dirty="0">
                <a:effectLst/>
                <a:latin typeface="Arial" panose="020B0604020202020204" pitchFamily="34" charset="0"/>
                <a:ea typeface="Calibri" panose="020F0502020204030204" pitchFamily="34" charset="0"/>
                <a:cs typeface="Arial" panose="020B0604020202020204" pitchFamily="34" charset="0"/>
              </a:rPr>
              <a:t>Handout 15B</a:t>
            </a:r>
            <a:r>
              <a:rPr lang="en-US" dirty="0">
                <a:effectLst/>
                <a:latin typeface="Arial" panose="020B0604020202020204" pitchFamily="34" charset="0"/>
                <a:ea typeface="Calibri" panose="020F0502020204030204" pitchFamily="34" charset="0"/>
                <a:cs typeface="Arial" panose="020B0604020202020204" pitchFamily="34" charset="0"/>
              </a:rPr>
              <a:t>, review the table of text structures and their purpose, guiding questions, signal words, and graphic organizer examples.</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i="1" dirty="0">
                <a:effectLst/>
                <a:latin typeface="Arial" panose="020B0604020202020204" pitchFamily="34" charset="0"/>
                <a:ea typeface="Calibri" panose="020F0502020204030204" pitchFamily="34" charset="0"/>
              </a:rPr>
              <a:t>When individuals finish:</a:t>
            </a:r>
            <a:r>
              <a:rPr lang="en-US" dirty="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Pick a partner to apply your knowledge of text features using </a:t>
            </a:r>
            <a:r>
              <a:rPr lang="en-US" b="1">
                <a:effectLst/>
                <a:latin typeface="Arial" panose="020B0604020202020204" pitchFamily="34" charset="0"/>
                <a:ea typeface="Calibri" panose="020F0502020204030204" pitchFamily="34" charset="0"/>
                <a:cs typeface="Arial" panose="020B0604020202020204" pitchFamily="34" charset="0"/>
              </a:rPr>
              <a:t>Handout 15B</a:t>
            </a:r>
            <a:r>
              <a:rPr lang="en-US">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For each graphic organizer, choose two content areas: reading, mathematics, science, and history/social studies. Think of what you have recently taught or are going to teach to answer the questions for the first text structure. Change partners for each of the remaining text structures.</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i="1" dirty="0">
                <a:effectLst/>
                <a:latin typeface="Arial" panose="020B0604020202020204" pitchFamily="34" charset="0"/>
                <a:ea typeface="Calibri" panose="020F0502020204030204" pitchFamily="34" charset="0"/>
              </a:rPr>
              <a:t>When partners finish:</a:t>
            </a:r>
            <a:r>
              <a:rPr lang="en-US" sz="1800" i="1" dirty="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As a Collaborative Team discuss and answer the questions at the bottom of </a:t>
            </a:r>
            <a:r>
              <a:rPr lang="en-US" b="1" dirty="0">
                <a:effectLst/>
                <a:latin typeface="Arial" panose="020B0604020202020204" pitchFamily="34" charset="0"/>
                <a:ea typeface="Calibri" panose="020F0502020204030204" pitchFamily="34" charset="0"/>
                <a:cs typeface="Arial" panose="020B0604020202020204" pitchFamily="34" charset="0"/>
              </a:rPr>
              <a:t>Handout 15A</a:t>
            </a: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Using </a:t>
            </a:r>
            <a:r>
              <a:rPr lang="en-US" b="1" dirty="0">
                <a:effectLst/>
                <a:latin typeface="Arial" panose="020B0604020202020204" pitchFamily="34" charset="0"/>
                <a:ea typeface="Calibri" panose="020F0502020204030204" pitchFamily="34" charset="0"/>
                <a:cs typeface="Arial" panose="020B0604020202020204" pitchFamily="34" charset="0"/>
              </a:rPr>
              <a:t>Handout 13: Strategic Conversations for Comprehension</a:t>
            </a:r>
            <a:r>
              <a:rPr lang="en-US" dirty="0">
                <a:effectLst/>
                <a:latin typeface="Arial" panose="020B0604020202020204" pitchFamily="34" charset="0"/>
                <a:ea typeface="Calibri" panose="020F0502020204030204" pitchFamily="34" charset="0"/>
                <a:cs typeface="Arial" panose="020B0604020202020204" pitchFamily="34" charset="0"/>
              </a:rPr>
              <a:t>, record your notes in the middle section, Direct and Explicit Comprehension Strategies.</a:t>
            </a:r>
          </a:p>
          <a:p>
            <a:endParaRPr lang="en-US" dirty="0"/>
          </a:p>
        </p:txBody>
      </p:sp>
      <p:sp>
        <p:nvSpPr>
          <p:cNvPr id="4" name="Slide Number Placeholder 3"/>
          <p:cNvSpPr>
            <a:spLocks noGrp="1"/>
          </p:cNvSpPr>
          <p:nvPr>
            <p:ph type="sldNum" sz="quarter" idx="5"/>
          </p:nvPr>
        </p:nvSpPr>
        <p:spPr>
          <a:xfrm>
            <a:off x="6229847" y="8498357"/>
            <a:ext cx="403930" cy="458787"/>
          </a:xfrm>
        </p:spPr>
        <p:txBody>
          <a:bodyPr/>
          <a:lstStyle/>
          <a:p>
            <a:fld id="{3B00000A-A3BA-4773-926A-95C17DF81E88}" type="slidenum">
              <a:rPr lang="en-US" smtClean="0">
                <a:latin typeface="Arial" panose="020B0604020202020204" pitchFamily="34" charset="0"/>
                <a:cs typeface="Arial" panose="020B0604020202020204" pitchFamily="34" charset="0"/>
              </a:rPr>
              <a:t>28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732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2588"/>
            <a:ext cx="5486400" cy="3086100"/>
          </a:xfrm>
        </p:spPr>
      </p:sp>
      <p:sp>
        <p:nvSpPr>
          <p:cNvPr id="3" name="Notes Placeholder 2"/>
          <p:cNvSpPr>
            <a:spLocks noGrp="1"/>
          </p:cNvSpPr>
          <p:nvPr>
            <p:ph type="body" idx="1"/>
          </p:nvPr>
        </p:nvSpPr>
        <p:spPr>
          <a:xfrm>
            <a:off x="685800" y="3498077"/>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Informational text features are the descriptive characteristics that help a reader move through informational text more easily. Informational text features are parts of a reading passage that stand out from the rest of the information. They are used to bring attention to important information. Text features chunk the information in an organized fashion.</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Using</a:t>
            </a:r>
            <a:r>
              <a:rPr lang="en-US" b="1" dirty="0">
                <a:effectLst/>
                <a:latin typeface="Arial" panose="020B0604020202020204" pitchFamily="34" charset="0"/>
                <a:ea typeface="Calibri" panose="020F0502020204030204" pitchFamily="34" charset="0"/>
                <a:cs typeface="Arial" panose="020B0604020202020204" pitchFamily="34" charset="0"/>
              </a:rPr>
              <a:t> Handout 16A–16B: Informational Text Features</a:t>
            </a:r>
            <a:r>
              <a:rPr lang="en-US" dirty="0">
                <a:effectLst/>
                <a:latin typeface="Arial" panose="020B0604020202020204" pitchFamily="34" charset="0"/>
                <a:ea typeface="Calibri" panose="020F0502020204030204" pitchFamily="34" charset="0"/>
                <a:cs typeface="Arial" panose="020B0604020202020204" pitchFamily="34" charset="0"/>
              </a:rPr>
              <a:t>,</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read the information under Read and the table under Review.</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Read and Review provides information about text features, their purpose, and the text feature walk strategy.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Calibri" panose="020F0502020204030204" pitchFamily="34" charset="0"/>
              </a:rPr>
              <a:t>When individuals finish:</a:t>
            </a:r>
            <a:r>
              <a:rPr lang="en-US" dirty="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It is important to teach your students to use text features. One way to practice that is to do text feature walks. In a text feature walk, students work in small groups to read each feature in the order that it appears and discuss what they think they will be learning. Each feature discussion should relate to the main idea of the text. </a:t>
            </a:r>
          </a:p>
          <a:p>
            <a:pPr marL="0" marR="0">
              <a:spcBef>
                <a:spcPts val="0"/>
              </a:spcBef>
            </a:pPr>
            <a:r>
              <a:rPr lang="en-US" b="1"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To apply what you learned take a text feature walk with </a:t>
            </a:r>
            <a:r>
              <a:rPr lang="en-US" b="1" dirty="0">
                <a:effectLst/>
                <a:latin typeface="Arial" panose="020B0604020202020204" pitchFamily="34" charset="0"/>
                <a:ea typeface="Calibri" panose="020F0502020204030204" pitchFamily="34" charset="0"/>
                <a:cs typeface="Arial" panose="020B0604020202020204" pitchFamily="34" charset="0"/>
              </a:rPr>
              <a:t>Handout 17: Paraeducators in</a:t>
            </a:r>
            <a:r>
              <a:rPr lang="en-US" dirty="0">
                <a:latin typeface="Arial" panose="020B0604020202020204" pitchFamily="34" charset="0"/>
                <a:ea typeface="Calibri" panose="020F050202020403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Inclusive Classrooms</a:t>
            </a:r>
            <a:r>
              <a:rPr lang="en-US" dirty="0">
                <a:effectLst/>
                <a:latin typeface="Arial" panose="020B0604020202020204" pitchFamily="34" charset="0"/>
                <a:ea typeface="Calibri" panose="020F0502020204030204" pitchFamily="34" charset="0"/>
                <a:cs typeface="Arial" panose="020B0604020202020204" pitchFamily="34" charset="0"/>
              </a:rPr>
              <a:t>. Take turns identifying a text feature and sharing what it might mean to the main idea of the text.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When you finish, discuss and answer the questions at the end of </a:t>
            </a:r>
            <a:r>
              <a:rPr lang="en-US" b="1" dirty="0">
                <a:effectLst/>
                <a:latin typeface="Arial" panose="020B0604020202020204" pitchFamily="34" charset="0"/>
                <a:ea typeface="Calibri" panose="020F0502020204030204" pitchFamily="34" charset="0"/>
                <a:cs typeface="Arial" panose="020B0604020202020204" pitchFamily="34" charset="0"/>
              </a:rPr>
              <a:t>Handout 16B.</a:t>
            </a: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Using</a:t>
            </a:r>
            <a:r>
              <a:rPr lang="en-US" b="1" dirty="0">
                <a:effectLst/>
                <a:latin typeface="Arial" panose="020B0604020202020204" pitchFamily="34" charset="0"/>
                <a:ea typeface="Calibri" panose="020F0502020204030204" pitchFamily="34" charset="0"/>
                <a:cs typeface="Arial" panose="020B0604020202020204" pitchFamily="34" charset="0"/>
              </a:rPr>
              <a:t> Handout 13: Strategic Conversations for Comprehension</a:t>
            </a:r>
            <a:r>
              <a:rPr lang="en-US" dirty="0">
                <a:effectLst/>
                <a:latin typeface="Arial" panose="020B0604020202020204" pitchFamily="34" charset="0"/>
                <a:ea typeface="Calibri" panose="020F0502020204030204" pitchFamily="34" charset="0"/>
                <a:cs typeface="Arial" panose="020B0604020202020204" pitchFamily="34" charset="0"/>
              </a:rPr>
              <a:t>, record your notes in the middle section, Direct and Explicit Comprehension Strategies.</a:t>
            </a:r>
          </a:p>
          <a:p>
            <a:endParaRPr lang="en-US" dirty="0"/>
          </a:p>
        </p:txBody>
      </p:sp>
      <p:sp>
        <p:nvSpPr>
          <p:cNvPr id="4" name="Slide Number Placeholder 3"/>
          <p:cNvSpPr>
            <a:spLocks noGrp="1"/>
          </p:cNvSpPr>
          <p:nvPr>
            <p:ph type="sldNum" sz="quarter" idx="5"/>
          </p:nvPr>
        </p:nvSpPr>
        <p:spPr>
          <a:xfrm>
            <a:off x="6172200" y="8502333"/>
            <a:ext cx="467540"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29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30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476250"/>
            <a:ext cx="5543550" cy="3117850"/>
          </a:xfrm>
        </p:spPr>
      </p:sp>
      <p:sp>
        <p:nvSpPr>
          <p:cNvPr id="3" name="Notes Placeholder 2"/>
          <p:cNvSpPr>
            <a:spLocks noGrp="1"/>
          </p:cNvSpPr>
          <p:nvPr>
            <p:ph type="body" idx="1"/>
          </p:nvPr>
        </p:nvSpPr>
        <p:spPr>
          <a:xfrm>
            <a:off x="631190" y="3680586"/>
            <a:ext cx="5560060" cy="3636705"/>
          </a:xfrm>
        </p:spPr>
        <p:txBody>
          <a:bodyPr/>
          <a:lstStyle/>
          <a:p>
            <a:pPr marL="0" marR="0"/>
            <a:r>
              <a:rPr lang="en-US" dirty="0">
                <a:effectLst/>
                <a:latin typeface="Arial" panose="020B0604020202020204" pitchFamily="34" charset="0"/>
                <a:ea typeface="Calibri" panose="020F0502020204030204" pitchFamily="34" charset="0"/>
                <a:cs typeface="Calibri" panose="020F0502020204030204" pitchFamily="34" charset="0"/>
              </a:rPr>
              <a:t>To assign roles for our work today, add the number of letters in your first and last names. The team member with the highest number is assigned the Facilitator role. The person with the lowest number is the Recorder. </a:t>
            </a:r>
          </a:p>
          <a:p>
            <a:pPr marL="0" marR="0"/>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r>
              <a:rPr lang="en-US" dirty="0">
                <a:effectLst/>
                <a:latin typeface="Arial" panose="020B0604020202020204" pitchFamily="34" charset="0"/>
                <a:ea typeface="Calibri" panose="020F0502020204030204" pitchFamily="34" charset="0"/>
                <a:cs typeface="Calibri" panose="020F0502020204030204" pitchFamily="34" charset="0"/>
              </a:rPr>
              <a:t>Next, use </a:t>
            </a:r>
            <a:r>
              <a:rPr lang="en-US" dirty="0">
                <a:latin typeface="Arial" panose="020B0604020202020204" pitchFamily="34" charset="0"/>
                <a:ea typeface="Calibri" panose="020F0502020204030204" pitchFamily="34" charset="0"/>
                <a:cs typeface="Calibri" panose="020F0502020204030204" pitchFamily="34" charset="0"/>
              </a:rPr>
              <a:t>your middle names</a:t>
            </a:r>
            <a:r>
              <a:rPr lang="en-US" dirty="0">
                <a:effectLst/>
                <a:latin typeface="Arial" panose="020B0604020202020204" pitchFamily="34" charset="0"/>
                <a:ea typeface="Calibri" panose="020F0502020204030204" pitchFamily="34" charset="0"/>
                <a:cs typeface="Calibri" panose="020F0502020204030204" pitchFamily="34" charset="0"/>
              </a:rPr>
              <a:t>. The </a:t>
            </a:r>
            <a:r>
              <a:rPr lang="en-US" dirty="0">
                <a:latin typeface="Arial" panose="020B0604020202020204" pitchFamily="34" charset="0"/>
                <a:ea typeface="Calibri" panose="020F0502020204030204" pitchFamily="34" charset="0"/>
                <a:cs typeface="Calibri" panose="020F0502020204030204" pitchFamily="34" charset="0"/>
              </a:rPr>
              <a:t>name closest to the beginning of the alphabet </a:t>
            </a:r>
            <a:r>
              <a:rPr lang="en-US" dirty="0">
                <a:effectLst/>
                <a:latin typeface="Arial" panose="020B0604020202020204" pitchFamily="34" charset="0"/>
                <a:ea typeface="Calibri" panose="020F0502020204030204" pitchFamily="34" charset="0"/>
                <a:cs typeface="Calibri" panose="020F0502020204030204" pitchFamily="34" charset="0"/>
              </a:rPr>
              <a:t>is the Reporter, and the name </a:t>
            </a:r>
            <a:r>
              <a:rPr lang="en-US" dirty="0">
                <a:latin typeface="Arial" panose="020B0604020202020204" pitchFamily="34" charset="0"/>
                <a:ea typeface="Calibri" panose="020F0502020204030204" pitchFamily="34" charset="0"/>
                <a:cs typeface="Calibri" panose="020F0502020204030204" pitchFamily="34" charset="0"/>
              </a:rPr>
              <a:t>closest to the end of the alphabet</a:t>
            </a:r>
            <a:r>
              <a:rPr lang="en-US" dirty="0">
                <a:effectLst/>
                <a:latin typeface="Arial" panose="020B0604020202020204" pitchFamily="34" charset="0"/>
                <a:ea typeface="Calibri" panose="020F0502020204030204" pitchFamily="34" charset="0"/>
                <a:cs typeface="Calibri" panose="020F0502020204030204" pitchFamily="34" charset="0"/>
              </a:rPr>
              <a:t> is the Timekeeper. The remaining team members are Engaged Participants.</a:t>
            </a:r>
          </a:p>
          <a:p>
            <a:pPr marL="0" marR="0"/>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r>
              <a:rPr lang="en-US" dirty="0">
                <a:effectLst/>
                <a:latin typeface="Arial" panose="020B0604020202020204" pitchFamily="34" charset="0"/>
                <a:ea typeface="Calibri" panose="020F0502020204030204" pitchFamily="34" charset="0"/>
                <a:cs typeface="Calibri" panose="020F0502020204030204" pitchFamily="34" charset="0"/>
              </a:rPr>
              <a:t>Please place your </a:t>
            </a:r>
            <a:r>
              <a:rPr lang="en-US" b="1" dirty="0">
                <a:effectLst/>
                <a:latin typeface="Arial" panose="020B0604020202020204" pitchFamily="34" charset="0"/>
                <a:ea typeface="Calibri" panose="020F0502020204030204" pitchFamily="34" charset="0"/>
                <a:cs typeface="Calibri" panose="020F0502020204030204" pitchFamily="34" charset="0"/>
              </a:rPr>
              <a:t>Role </a:t>
            </a:r>
            <a:r>
              <a:rPr lang="en-US" b="1" dirty="0">
                <a:latin typeface="Arial" panose="020B0604020202020204" pitchFamily="34" charset="0"/>
                <a:ea typeface="Calibri" panose="020F0502020204030204" pitchFamily="34" charset="0"/>
                <a:cs typeface="Calibri" panose="020F0502020204030204" pitchFamily="34" charset="0"/>
              </a:rPr>
              <a:t>C</a:t>
            </a:r>
            <a:r>
              <a:rPr lang="en-US" b="1" dirty="0">
                <a:effectLst/>
                <a:latin typeface="Arial" panose="020B0604020202020204" pitchFamily="34" charset="0"/>
                <a:ea typeface="Calibri" panose="020F0502020204030204" pitchFamily="34" charset="0"/>
                <a:cs typeface="Calibri" panose="020F0502020204030204" pitchFamily="34" charset="0"/>
              </a:rPr>
              <a:t>ards </a:t>
            </a:r>
            <a:r>
              <a:rPr lang="en-US" dirty="0">
                <a:effectLst/>
                <a:latin typeface="Arial" panose="020B0604020202020204" pitchFamily="34" charset="0"/>
                <a:ea typeface="Calibri" panose="020F0502020204030204" pitchFamily="34" charset="0"/>
                <a:cs typeface="Calibri" panose="020F0502020204030204" pitchFamily="34" charset="0"/>
              </a:rPr>
              <a:t>in front of you.</a:t>
            </a:r>
          </a:p>
          <a:p>
            <a:pPr marL="0" marR="0"/>
            <a:endParaRPr lang="en-US" dirty="0">
              <a:effectLst/>
              <a:latin typeface="Arial" panose="020B0604020202020204" pitchFamily="34" charset="0"/>
              <a:ea typeface="Calibri" panose="020F0502020204030204" pitchFamily="34" charset="0"/>
              <a:cs typeface="Calibri" panose="020F0502020204030204" pitchFamily="34" charset="0"/>
            </a:endParaRPr>
          </a:p>
          <a:p>
            <a:r>
              <a:rPr lang="en-US" dirty="0">
                <a:effectLst/>
                <a:latin typeface="Arial" panose="020B0604020202020204" pitchFamily="34" charset="0"/>
                <a:ea typeface="Calibri" panose="020F0502020204030204" pitchFamily="34" charset="0"/>
                <a:cs typeface="Calibri" panose="020F0502020204030204" pitchFamily="34" charset="0"/>
              </a:rPr>
              <a:t>Take a moment to review your </a:t>
            </a:r>
            <a:r>
              <a:rPr lang="en-US" b="1" dirty="0">
                <a:effectLst/>
                <a:latin typeface="Arial" panose="020B0604020202020204" pitchFamily="34" charset="0"/>
                <a:ea typeface="Calibri" panose="020F0502020204030204" pitchFamily="34" charset="0"/>
                <a:cs typeface="Calibri" panose="020F0502020204030204" pitchFamily="34" charset="0"/>
              </a:rPr>
              <a:t>Team </a:t>
            </a:r>
            <a:r>
              <a:rPr lang="en-US" b="1" dirty="0">
                <a:latin typeface="Arial" panose="020B0604020202020204" pitchFamily="34" charset="0"/>
                <a:ea typeface="Calibri" panose="020F0502020204030204" pitchFamily="34" charset="0"/>
                <a:cs typeface="Calibri" panose="020F0502020204030204" pitchFamily="34" charset="0"/>
              </a:rPr>
              <a:t>N</a:t>
            </a:r>
            <a:r>
              <a:rPr lang="en-US" b="1" dirty="0">
                <a:effectLst/>
                <a:latin typeface="Arial" panose="020B0604020202020204" pitchFamily="34" charset="0"/>
                <a:ea typeface="Calibri" panose="020F0502020204030204" pitchFamily="34" charset="0"/>
                <a:cs typeface="Calibri" panose="020F0502020204030204" pitchFamily="34" charset="0"/>
              </a:rPr>
              <a:t>orms </a:t>
            </a:r>
            <a:r>
              <a:rPr lang="en-US" dirty="0">
                <a:effectLst/>
                <a:latin typeface="Arial" panose="020B0604020202020204" pitchFamily="34" charset="0"/>
                <a:ea typeface="Calibri" panose="020F0502020204030204" pitchFamily="34" charset="0"/>
                <a:cs typeface="Calibri" panose="020F0502020204030204" pitchFamily="34" charset="0"/>
              </a:rPr>
              <a:t>and come to consensus on your learning culture for today. If any norms need to be discussed or added, please do so. This sets the tone for your collective commitment as a team. </a:t>
            </a:r>
          </a:p>
          <a:p>
            <a:endParaRPr lang="en-US" dirty="0"/>
          </a:p>
          <a:p>
            <a:r>
              <a:rPr lang="en-US" dirty="0">
                <a:latin typeface="Arial" panose="020B0604020202020204" pitchFamily="34" charset="0"/>
                <a:cs typeface="Arial" panose="020B0604020202020204" pitchFamily="34" charset="0"/>
              </a:rPr>
              <a:t>Your individual commitment today will support your team. </a:t>
            </a:r>
            <a:r>
              <a:rPr lang="en-US" b="1" dirty="0">
                <a:latin typeface="Arial" panose="020B0604020202020204" pitchFamily="34" charset="0"/>
                <a:cs typeface="Arial" panose="020B0604020202020204" pitchFamily="34" charset="0"/>
              </a:rPr>
              <a:t>Review Handout 19: Collaboration Skills</a:t>
            </a:r>
            <a:r>
              <a:rPr lang="en-US" dirty="0">
                <a:latin typeface="Arial" panose="020B0604020202020204" pitchFamily="34" charset="0"/>
                <a:cs typeface="Arial" panose="020B0604020202020204" pitchFamily="34" charset="0"/>
              </a:rPr>
              <a:t>. Don’t write anything down. Just read through it and reflect on how you can effectively collaborate with your team. We will come back to this handout and self-assess at the end of our professional learning today. </a:t>
            </a:r>
          </a:p>
          <a:p>
            <a:endParaRPr lang="en-US" dirty="0">
              <a:latin typeface="Arial" panose="020B0604020202020204" pitchFamily="34" charset="0"/>
              <a:cs typeface="Arial" panose="020B0604020202020204" pitchFamily="34" charset="0"/>
            </a:endParaRPr>
          </a:p>
          <a:p>
            <a:r>
              <a:rPr lang="en-US" dirty="0"/>
              <a:t> </a:t>
            </a:r>
          </a:p>
          <a:p>
            <a:endParaRPr lang="en-US" dirty="0"/>
          </a:p>
        </p:txBody>
      </p:sp>
      <p:sp>
        <p:nvSpPr>
          <p:cNvPr id="4" name="Slide Number Placeholder 3"/>
          <p:cNvSpPr>
            <a:spLocks noGrp="1"/>
          </p:cNvSpPr>
          <p:nvPr>
            <p:ph type="sldNum" sz="quarter" idx="5"/>
          </p:nvPr>
        </p:nvSpPr>
        <p:spPr>
          <a:xfrm>
            <a:off x="6258836" y="8507608"/>
            <a:ext cx="365697" cy="463407"/>
          </a:xfrm>
        </p:spPr>
        <p:txBody>
          <a:bodyPr/>
          <a:lstStyle/>
          <a:p>
            <a:fld id="{CFC2B90E-D175-4AE2-AA04-154A5FFD49C1}"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060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2113"/>
            <a:ext cx="5486400" cy="3086100"/>
          </a:xfrm>
        </p:spPr>
      </p:sp>
      <p:sp>
        <p:nvSpPr>
          <p:cNvPr id="3" name="Notes Placeholder 2"/>
          <p:cNvSpPr>
            <a:spLocks noGrp="1"/>
          </p:cNvSpPr>
          <p:nvPr>
            <p:ph type="body" idx="1"/>
          </p:nvPr>
        </p:nvSpPr>
        <p:spPr>
          <a:xfrm>
            <a:off x="685800" y="3506525"/>
            <a:ext cx="5486400" cy="4290019"/>
          </a:xfrm>
        </p:spPr>
        <p:txBody>
          <a:bodyPr/>
          <a:lstStyle/>
          <a:p>
            <a:pPr marL="0" marR="0">
              <a:spcBef>
                <a:spcPts val="0"/>
              </a:spcBef>
            </a:pPr>
            <a:r>
              <a:rPr lang="en-US" kern="1200" dirty="0">
                <a:effectLst/>
                <a:latin typeface="Arial" panose="020B0604020202020204" pitchFamily="34" charset="0"/>
                <a:ea typeface="Calibri" panose="020F0502020204030204" pitchFamily="34" charset="0"/>
                <a:cs typeface="Arial" panose="020B0604020202020204" pitchFamily="34" charset="0"/>
              </a:rPr>
              <a:t>Do we have any paraeducators in the room? How many teachers currently have paraeducators supporting students with disabilities in your classes? It is important to include paraeducators in the AZPLS. If time constraints limit paraeducator participation in AZPLS </a:t>
            </a:r>
            <a:r>
              <a:rPr lang="en-US" dirty="0">
                <a:latin typeface="Arial" panose="020B0604020202020204" pitchFamily="34" charset="0"/>
                <a:ea typeface="Calibri" panose="020F0502020204030204" pitchFamily="34" charset="0"/>
                <a:cs typeface="Arial" panose="020B0604020202020204" pitchFamily="34" charset="0"/>
              </a:rPr>
              <a:t>professional learning</a:t>
            </a:r>
            <a:r>
              <a:rPr lang="en-US" kern="1200" dirty="0">
                <a:effectLst/>
                <a:latin typeface="Arial" panose="020B0604020202020204" pitchFamily="34" charset="0"/>
                <a:ea typeface="Calibri" panose="020F0502020204030204" pitchFamily="34" charset="0"/>
                <a:cs typeface="Arial" panose="020B0604020202020204" pitchFamily="34" charset="0"/>
              </a:rPr>
              <a:t> or Collaborative Team meetings, it is essential to have a plan to keep them informed.</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kern="1200" dirty="0">
                <a:effectLst/>
                <a:latin typeface="Arial" panose="020B0604020202020204" pitchFamily="34" charset="0"/>
                <a:ea typeface="Times New Roman" panose="02020603050405020304" pitchFamily="18" charset="0"/>
                <a:cs typeface="Arial" panose="020B0604020202020204" pitchFamily="34" charset="0"/>
              </a:rPr>
              <a:t>We are going to use </a:t>
            </a:r>
            <a:r>
              <a:rPr lang="en-US" b="1" kern="1200" dirty="0">
                <a:effectLst/>
                <a:latin typeface="Arial" panose="020B0604020202020204" pitchFamily="34" charset="0"/>
                <a:ea typeface="Times New Roman" panose="02020603050405020304" pitchFamily="18" charset="0"/>
                <a:cs typeface="Arial" panose="020B0604020202020204" pitchFamily="34" charset="0"/>
              </a:rPr>
              <a:t>Handout 17: Paraeducators in Inclusive Classrooms </a:t>
            </a:r>
            <a:r>
              <a:rPr lang="en-US" kern="1200" dirty="0">
                <a:effectLst/>
                <a:latin typeface="Arial" panose="020B0604020202020204" pitchFamily="34" charset="0"/>
                <a:ea typeface="Times New Roman" panose="02020603050405020304" pitchFamily="18" charset="0"/>
                <a:cs typeface="Arial" panose="020B0604020202020204" pitchFamily="34" charset="0"/>
              </a:rPr>
              <a:t>as our informational text to practice the Before, During, and After Reading strategies. </a:t>
            </a:r>
          </a:p>
          <a:p>
            <a:pPr marL="0" marR="0">
              <a:spcBef>
                <a:spcPts val="0"/>
              </a:spcBef>
            </a:pPr>
            <a:endParaRPr lang="en-US" sz="1100" dirty="0">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pPr>
            <a:r>
              <a:rPr lang="en-US" kern="1200" dirty="0">
                <a:effectLst/>
                <a:latin typeface="Arial" panose="020B0604020202020204" pitchFamily="34" charset="0"/>
                <a:ea typeface="Times New Roman" panose="02020603050405020304" pitchFamily="18" charset="0"/>
                <a:cs typeface="Arial" panose="020B0604020202020204" pitchFamily="34" charset="0"/>
              </a:rPr>
              <a:t>The Before Reading strategies include setting a purpose for reading, activating students' prior knowledge, and making predictions. You have background knowledge about paraeducators, and you predicted what the article is about during the last activity. With a partner, review the Before Reading points in the top half of </a:t>
            </a:r>
            <a:r>
              <a:rPr lang="en-US" b="1" kern="1200" dirty="0">
                <a:effectLst/>
                <a:latin typeface="Arial" panose="020B0604020202020204" pitchFamily="34" charset="0"/>
                <a:ea typeface="Times New Roman" panose="02020603050405020304" pitchFamily="18" charset="0"/>
                <a:cs typeface="Arial" panose="020B0604020202020204" pitchFamily="34" charset="0"/>
              </a:rPr>
              <a:t>Handout 18: Before, During, and After Reading</a:t>
            </a:r>
            <a:r>
              <a:rPr lang="en-US" kern="1200" dirty="0">
                <a:effectLst/>
                <a:latin typeface="Arial" panose="020B0604020202020204" pitchFamily="34" charset="0"/>
                <a:ea typeface="Times New Roman" panose="02020603050405020304" pitchFamily="18" charset="0"/>
                <a:cs typeface="Arial" panose="020B0604020202020204" pitchFamily="34" charset="0"/>
              </a:rPr>
              <a:t>. Then, finish the Before Reading sentence starters.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kern="1200" dirty="0">
                <a:effectLst/>
                <a:latin typeface="Arial" panose="020B0604020202020204" pitchFamily="34" charset="0"/>
                <a:ea typeface="Times New Roman" panose="02020603050405020304" pitchFamily="18" charset="0"/>
                <a:cs typeface="Arial" panose="020B0604020202020204" pitchFamily="34" charset="0"/>
              </a:rPr>
              <a:t>When partners complete Before Reading: </a:t>
            </a:r>
            <a:r>
              <a:rPr lang="en-US" kern="1200" dirty="0">
                <a:effectLst/>
                <a:latin typeface="Arial" panose="020B0604020202020204" pitchFamily="34" charset="0"/>
                <a:ea typeface="Times New Roman" panose="02020603050405020304" pitchFamily="18" charset="0"/>
                <a:cs typeface="Arial" panose="020B0604020202020204" pitchFamily="34" charset="0"/>
              </a:rPr>
              <a:t>During Reading</a:t>
            </a:r>
            <a:r>
              <a:rPr lang="en-US" i="1" kern="1200" dirty="0">
                <a:effectLst/>
                <a:latin typeface="Arial" panose="020B0604020202020204" pitchFamily="34" charset="0"/>
                <a:ea typeface="Times New Roman" panose="02020603050405020304" pitchFamily="18" charset="0"/>
                <a:cs typeface="Arial" panose="020B0604020202020204" pitchFamily="34" charset="0"/>
              </a:rPr>
              <a:t> </a:t>
            </a:r>
            <a:r>
              <a:rPr lang="en-US" kern="1200" dirty="0">
                <a:effectLst/>
                <a:latin typeface="Arial" panose="020B0604020202020204" pitchFamily="34" charset="0"/>
                <a:ea typeface="Times New Roman" panose="02020603050405020304" pitchFamily="18" charset="0"/>
                <a:cs typeface="Arial" panose="020B0604020202020204" pitchFamily="34" charset="0"/>
              </a:rPr>
              <a:t>strategies help students make connections, monitor their understanding, generate questions, and stay focused. Review the During Reading points. While reading the informational text, look for connections to text structures, your background knowledge, and the main idea. When you finish reading, complete the During Reading sentence starters with your partner.</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kern="1200" dirty="0">
                <a:effectLst/>
                <a:latin typeface="Arial" panose="020B0604020202020204" pitchFamily="34" charset="0"/>
                <a:ea typeface="Times New Roman" panose="02020603050405020304" pitchFamily="18" charset="0"/>
                <a:cs typeface="Arial" panose="020B0604020202020204" pitchFamily="34" charset="0"/>
              </a:rPr>
              <a:t>When </a:t>
            </a:r>
            <a:r>
              <a:rPr lang="en-US" i="1" dirty="0">
                <a:latin typeface="Arial" panose="020B0604020202020204" pitchFamily="34" charset="0"/>
                <a:ea typeface="Times New Roman" panose="02020603050405020304" pitchFamily="18" charset="0"/>
                <a:cs typeface="Arial" panose="020B0604020202020204" pitchFamily="34" charset="0"/>
              </a:rPr>
              <a:t>partners</a:t>
            </a:r>
            <a:r>
              <a:rPr lang="en-US" i="1" kern="1200" dirty="0">
                <a:effectLst/>
                <a:latin typeface="Arial" panose="020B0604020202020204" pitchFamily="34" charset="0"/>
                <a:ea typeface="Times New Roman" panose="02020603050405020304" pitchFamily="18" charset="0"/>
                <a:cs typeface="Arial" panose="020B0604020202020204" pitchFamily="34" charset="0"/>
              </a:rPr>
              <a:t> complete During Reading: </a:t>
            </a:r>
            <a:r>
              <a:rPr lang="en-US" kern="1200" dirty="0">
                <a:effectLst/>
                <a:latin typeface="Arial" panose="020B0604020202020204" pitchFamily="34" charset="0"/>
                <a:ea typeface="Times New Roman" panose="02020603050405020304" pitchFamily="18" charset="0"/>
                <a:cs typeface="Arial" panose="020B0604020202020204" pitchFamily="34" charset="0"/>
              </a:rPr>
              <a:t>After Reading strategies provide students an opportunity to summarize, question, reflect, discuss, and respond to text. Review and discuss your connections to the After Reading points and finish the sentence starters.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100" kern="12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r>
              <a:rPr lang="en-US" i="1" kern="1200" dirty="0">
                <a:effectLst/>
                <a:latin typeface="Arial" panose="020B0604020202020204" pitchFamily="34" charset="0"/>
                <a:ea typeface="Times New Roman" panose="02020603050405020304" pitchFamily="18" charset="0"/>
                <a:cs typeface="Arial" panose="020B0604020202020204" pitchFamily="34" charset="0"/>
              </a:rPr>
              <a:t>When </a:t>
            </a:r>
            <a:r>
              <a:rPr lang="en-US" i="1" dirty="0">
                <a:latin typeface="Arial" panose="020B0604020202020204" pitchFamily="34" charset="0"/>
                <a:ea typeface="Times New Roman" panose="02020603050405020304" pitchFamily="18" charset="0"/>
                <a:cs typeface="Arial" panose="020B0604020202020204" pitchFamily="34" charset="0"/>
              </a:rPr>
              <a:t>partners</a:t>
            </a:r>
            <a:r>
              <a:rPr lang="en-US" i="1" kern="1200" dirty="0">
                <a:effectLst/>
                <a:latin typeface="Arial" panose="020B0604020202020204" pitchFamily="34" charset="0"/>
                <a:ea typeface="Times New Roman" panose="02020603050405020304" pitchFamily="18" charset="0"/>
                <a:cs typeface="Arial" panose="020B0604020202020204" pitchFamily="34" charset="0"/>
              </a:rPr>
              <a:t> complete After Reading: </a:t>
            </a:r>
            <a:r>
              <a:rPr lang="en-US" kern="1200" dirty="0">
                <a:effectLst/>
                <a:latin typeface="Arial" panose="020B0604020202020204" pitchFamily="34" charset="0"/>
                <a:ea typeface="Times New Roman" panose="02020603050405020304" pitchFamily="18" charset="0"/>
                <a:cs typeface="Arial" panose="020B0604020202020204" pitchFamily="34" charset="0"/>
              </a:rPr>
              <a:t>Share </a:t>
            </a:r>
            <a:r>
              <a:rPr lang="en-US" dirty="0">
                <a:latin typeface="Arial" panose="020B0604020202020204" pitchFamily="34" charset="0"/>
                <a:ea typeface="Times New Roman" panose="02020603050405020304" pitchFamily="18" charset="0"/>
                <a:cs typeface="Arial" panose="020B0604020202020204" pitchFamily="34" charset="0"/>
              </a:rPr>
              <a:t>your</a:t>
            </a:r>
            <a:r>
              <a:rPr lang="en-US" kern="1200" dirty="0">
                <a:effectLst/>
                <a:latin typeface="Arial" panose="020B0604020202020204" pitchFamily="34" charset="0"/>
                <a:ea typeface="Times New Roman" panose="02020603050405020304" pitchFamily="18" charset="0"/>
                <a:cs typeface="Arial" panose="020B0604020202020204" pitchFamily="34" charset="0"/>
              </a:rPr>
              <a:t> last statement with your Collaborative Team. Discuss how you can collaboratively incorporate the Before, During, and After strategy into your teaching. </a:t>
            </a:r>
            <a:r>
              <a:rPr lang="en-US" dirty="0">
                <a:effectLst/>
                <a:latin typeface="Arial" panose="020B0604020202020204" pitchFamily="34" charset="0"/>
                <a:ea typeface="Calibri" panose="020F0502020204030204" pitchFamily="34" charset="0"/>
                <a:cs typeface="Arial" panose="020B0604020202020204" pitchFamily="34" charset="0"/>
              </a:rPr>
              <a:t>Using</a:t>
            </a:r>
            <a:r>
              <a:rPr lang="en-US" b="1" dirty="0">
                <a:effectLst/>
                <a:latin typeface="Arial" panose="020B0604020202020204" pitchFamily="34" charset="0"/>
                <a:ea typeface="Calibri" panose="020F0502020204030204" pitchFamily="34" charset="0"/>
                <a:cs typeface="Arial" panose="020B0604020202020204" pitchFamily="34" charset="0"/>
              </a:rPr>
              <a:t> Handout 13: Strategic Conversations for Comprehension</a:t>
            </a:r>
            <a:r>
              <a:rPr lang="en-US" dirty="0">
                <a:effectLst/>
                <a:latin typeface="Arial" panose="020B0604020202020204" pitchFamily="34" charset="0"/>
                <a:ea typeface="Calibri" panose="020F0502020204030204" pitchFamily="34" charset="0"/>
                <a:cs typeface="Arial" panose="020B0604020202020204" pitchFamily="34" charset="0"/>
              </a:rPr>
              <a:t>, record your notes in the middle section, Direct and Explicit Comprehension Strategies.</a:t>
            </a:r>
          </a:p>
          <a:p>
            <a:pPr marL="0" marR="0">
              <a:spcBef>
                <a:spcPts val="0"/>
              </a:spcBef>
            </a:pPr>
            <a:endParaRPr lang="en-US" sz="1100" dirty="0">
              <a:latin typeface="Arial" panose="020B0604020202020204" pitchFamily="34" charset="0"/>
              <a:cs typeface="Arial" panose="020B0604020202020204" pitchFamily="34" charset="0"/>
            </a:endParaRPr>
          </a:p>
          <a:p>
            <a:pPr marL="0" marR="0"/>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235768" y="8505478"/>
            <a:ext cx="376369" cy="458787"/>
          </a:xfrm>
        </p:spPr>
        <p:txBody>
          <a:bodyPr/>
          <a:lstStyle/>
          <a:p>
            <a:fld id="{3B00000A-A3BA-4773-926A-95C17DF81E88}" type="slidenum">
              <a:rPr lang="en-US" smtClean="0">
                <a:latin typeface="Arial" panose="020B0604020202020204" pitchFamily="34" charset="0"/>
                <a:cs typeface="Arial" panose="020B0604020202020204" pitchFamily="34" charset="0"/>
              </a:rPr>
              <a:t>30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206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377825"/>
            <a:ext cx="5543550" cy="3117850"/>
          </a:xfrm>
        </p:spPr>
      </p:sp>
      <p:sp>
        <p:nvSpPr>
          <p:cNvPr id="3" name="Notes Placeholder 2"/>
          <p:cNvSpPr>
            <a:spLocks noGrp="1"/>
          </p:cNvSpPr>
          <p:nvPr>
            <p:ph type="body" idx="1"/>
          </p:nvPr>
        </p:nvSpPr>
        <p:spPr>
          <a:xfrm>
            <a:off x="711200" y="3530379"/>
            <a:ext cx="5543550" cy="3602001"/>
          </a:xfrm>
        </p:spPr>
        <p:txBody>
          <a:bodyPr/>
          <a:lstStyle/>
          <a:p>
            <a:r>
              <a:rPr lang="en-US" dirty="0">
                <a:latin typeface="Arial" panose="020B0604020202020204" pitchFamily="34" charset="0"/>
                <a:cs typeface="Arial" panose="020B0604020202020204" pitchFamily="34" charset="0"/>
              </a:rPr>
              <a:t>Using the bottom section of </a:t>
            </a:r>
            <a:r>
              <a:rPr lang="en-US" b="1" dirty="0">
                <a:latin typeface="Arial" panose="020B0604020202020204" pitchFamily="34" charset="0"/>
                <a:cs typeface="Arial" panose="020B0604020202020204" pitchFamily="34" charset="0"/>
              </a:rPr>
              <a:t>Handout 13: Strategic Conversations for Comprehension</a:t>
            </a:r>
            <a:r>
              <a:rPr lang="en-US" dirty="0">
                <a:latin typeface="Arial" panose="020B0604020202020204" pitchFamily="34" charset="0"/>
                <a:cs typeface="Arial" panose="020B0604020202020204" pitchFamily="34" charset="0"/>
              </a:rPr>
              <a:t>, use the sentence stems for if/then statements to discuss the student impact of collaboratively using direct and explicit comprehension strategies.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Then, as a team choose one module direct and explicit comprehension strategy to implement across your grade level next week.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Finally, answer the action planning question: What is needed to create, support, and sustain a schoolwide effort to collaboratively use evidence-based direct and explicit comprehension strategies?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ea typeface="Calibri" panose="020F0502020204030204" pitchFamily="34" charset="0"/>
                <a:cs typeface="Calibri" panose="020F0502020204030204" pitchFamily="34" charset="0"/>
              </a:rPr>
              <a:t>Reporters, s</a:t>
            </a:r>
            <a:r>
              <a:rPr lang="en-US" dirty="0">
                <a:effectLst/>
                <a:latin typeface="Arial" panose="020B0604020202020204" pitchFamily="34" charset="0"/>
                <a:ea typeface="Calibri" panose="020F0502020204030204" pitchFamily="34" charset="0"/>
                <a:cs typeface="Calibri" panose="020F0502020204030204" pitchFamily="34" charset="0"/>
              </a:rPr>
              <a:t>hare the support your team needs for collectively implementing direct and explicit </a:t>
            </a:r>
            <a:r>
              <a:rPr lang="en-US" dirty="0">
                <a:latin typeface="Arial" panose="020B0604020202020204" pitchFamily="34" charset="0"/>
                <a:ea typeface="Calibri" panose="020F0502020204030204" pitchFamily="34" charset="0"/>
                <a:cs typeface="Calibri" panose="020F0502020204030204" pitchFamily="34" charset="0"/>
              </a:rPr>
              <a:t>comprehension</a:t>
            </a:r>
            <a:r>
              <a:rPr lang="en-US" dirty="0">
                <a:effectLst/>
                <a:latin typeface="Arial" panose="020B0604020202020204" pitchFamily="34" charset="0"/>
                <a:ea typeface="Calibri" panose="020F0502020204030204" pitchFamily="34" charset="0"/>
                <a:cs typeface="Calibri" panose="020F0502020204030204" pitchFamily="34" charset="0"/>
              </a:rPr>
              <a:t> </a:t>
            </a:r>
            <a:r>
              <a:rPr lang="en-US" dirty="0">
                <a:latin typeface="Arial" panose="020B0604020202020204" pitchFamily="34" charset="0"/>
                <a:ea typeface="Calibri" panose="020F0502020204030204" pitchFamily="34" charset="0"/>
                <a:cs typeface="Calibri" panose="020F0502020204030204" pitchFamily="34" charset="0"/>
              </a:rPr>
              <a:t>s</a:t>
            </a:r>
            <a:r>
              <a:rPr lang="en-US" dirty="0">
                <a:effectLst/>
                <a:latin typeface="Arial" panose="020B0604020202020204" pitchFamily="34" charset="0"/>
                <a:ea typeface="Calibri" panose="020F0502020204030204" pitchFamily="34" charset="0"/>
                <a:cs typeface="Calibri" panose="020F0502020204030204" pitchFamily="34" charset="0"/>
              </a:rPr>
              <a:t>trategies. </a:t>
            </a:r>
          </a:p>
          <a:p>
            <a:endParaRPr lang="en-US" dirty="0">
              <a:latin typeface="Arial" panose="020B0604020202020204" pitchFamily="34" charset="0"/>
              <a:ea typeface="Calibri" panose="020F0502020204030204" pitchFamily="34" charset="0"/>
              <a:cs typeface="Calibri" panose="020F0502020204030204" pitchFamily="34" charset="0"/>
            </a:endParaRPr>
          </a:p>
          <a:p>
            <a:r>
              <a:rPr lang="en-US" dirty="0">
                <a:effectLst/>
                <a:latin typeface="Arial" panose="020B0604020202020204" pitchFamily="34" charset="0"/>
                <a:ea typeface="Calibri" panose="020F0502020204030204" pitchFamily="34" charset="0"/>
                <a:cs typeface="Calibri" panose="020F0502020204030204" pitchFamily="34" charset="0"/>
              </a:rPr>
              <a:t>Recorders, add your team’s needs under the </a:t>
            </a:r>
            <a:r>
              <a:rPr lang="en-US" b="1" dirty="0">
                <a:effectLst/>
                <a:latin typeface="Arial" panose="020B0604020202020204" pitchFamily="34" charset="0"/>
                <a:ea typeface="Calibri" panose="020F0502020204030204" pitchFamily="34" charset="0"/>
                <a:cs typeface="Calibri" panose="020F0502020204030204" pitchFamily="34" charset="0"/>
              </a:rPr>
              <a:t>Action Planning Wall Heading: Explicit and Direct </a:t>
            </a:r>
            <a:r>
              <a:rPr lang="en-US" b="1" dirty="0">
                <a:latin typeface="Arial" panose="020B0604020202020204" pitchFamily="34" charset="0"/>
                <a:ea typeface="Calibri" panose="020F0502020204030204" pitchFamily="34" charset="0"/>
                <a:cs typeface="Calibri" panose="020F0502020204030204" pitchFamily="34" charset="0"/>
              </a:rPr>
              <a:t>Comprehension</a:t>
            </a:r>
            <a:r>
              <a:rPr lang="en-US" b="1" dirty="0">
                <a:effectLst/>
                <a:latin typeface="Arial" panose="020B0604020202020204" pitchFamily="34" charset="0"/>
                <a:ea typeface="Calibri" panose="020F0502020204030204" pitchFamily="34" charset="0"/>
                <a:cs typeface="Calibri" panose="020F0502020204030204" pitchFamily="34" charset="0"/>
              </a:rPr>
              <a:t> Strategies.</a:t>
            </a:r>
            <a:endParaRPr lang="en-US" dirty="0">
              <a:effectLst/>
              <a:latin typeface="Arial" panose="020B06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a:xfrm>
            <a:off x="6194065" y="8492048"/>
            <a:ext cx="431976"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3463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38138"/>
            <a:ext cx="5543550" cy="3117850"/>
          </a:xfrm>
        </p:spPr>
      </p:sp>
      <p:sp>
        <p:nvSpPr>
          <p:cNvPr id="3" name="Notes Placeholder 2"/>
          <p:cNvSpPr>
            <a:spLocks noGrp="1"/>
          </p:cNvSpPr>
          <p:nvPr>
            <p:ph type="body" idx="1"/>
          </p:nvPr>
        </p:nvSpPr>
        <p:spPr>
          <a:xfrm>
            <a:off x="657225" y="3491712"/>
            <a:ext cx="5543550" cy="3636705"/>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As we wrap up our work today, let’s review our Learning Goals. </a:t>
            </a:r>
          </a:p>
          <a:p>
            <a:pPr marL="0" marR="0">
              <a:spcBef>
                <a:spcPts val="0"/>
              </a:spcBef>
            </a:pPr>
            <a:endParaRPr lang="en-US" dirty="0">
              <a:latin typeface="Arial" panose="020B060402020202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Reflect on how the strategies we explored will support increased literacy achievement.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Discuss the benefits of Collaborative Team implementation of the strategies we explored for all students, all teachers, in all classes.</a:t>
            </a:r>
          </a:p>
          <a:p>
            <a:pPr marL="0" marR="0">
              <a:spcBef>
                <a:spcPts val="0"/>
              </a:spcBef>
            </a:pPr>
            <a:endParaRPr lang="en-US" dirty="0"/>
          </a:p>
        </p:txBody>
      </p:sp>
      <p:sp>
        <p:nvSpPr>
          <p:cNvPr id="4" name="Slide Number Placeholder 3"/>
          <p:cNvSpPr>
            <a:spLocks noGrp="1"/>
          </p:cNvSpPr>
          <p:nvPr>
            <p:ph type="sldNum" sz="quarter" idx="5"/>
          </p:nvPr>
        </p:nvSpPr>
        <p:spPr>
          <a:xfrm>
            <a:off x="6161019" y="8448317"/>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04887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77825"/>
            <a:ext cx="5543550" cy="3117850"/>
          </a:xfrm>
        </p:spPr>
      </p:sp>
      <p:sp>
        <p:nvSpPr>
          <p:cNvPr id="3" name="Notes Placeholder 2"/>
          <p:cNvSpPr>
            <a:spLocks noGrp="1"/>
          </p:cNvSpPr>
          <p:nvPr>
            <p:ph type="body" idx="1"/>
          </p:nvPr>
        </p:nvSpPr>
        <p:spPr>
          <a:xfrm>
            <a:off x="657225" y="3523517"/>
            <a:ext cx="5543550" cy="3636705"/>
          </a:xfrm>
        </p:spPr>
        <p:txBody>
          <a:bodyPr/>
          <a:lstStyle/>
          <a:p>
            <a:r>
              <a:rPr lang="en-US" dirty="0">
                <a:latin typeface="Arial" panose="020B0604020202020204" pitchFamily="34" charset="0"/>
                <a:cs typeface="Arial" panose="020B0604020202020204" pitchFamily="34" charset="0"/>
              </a:rPr>
              <a:t>You participated in many collaborative activities today. Take a moment to reflect on your personal collaboration skills. Turn to </a:t>
            </a:r>
            <a:r>
              <a:rPr lang="en-US" b="1" dirty="0">
                <a:latin typeface="Arial" panose="020B0604020202020204" pitchFamily="34" charset="0"/>
                <a:cs typeface="Arial" panose="020B0604020202020204" pitchFamily="34" charset="0"/>
              </a:rPr>
              <a:t>Handout 19: Collaboration Skills</a:t>
            </a:r>
            <a:r>
              <a:rPr lang="en-US" dirty="0">
                <a:latin typeface="Arial" panose="020B0604020202020204" pitchFamily="34" charset="0"/>
                <a:cs typeface="Arial" panose="020B0604020202020204" pitchFamily="34" charset="0"/>
              </a:rPr>
              <a:t> and complete the checklist.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Discuss how each team member’s participation supported each other and the work of your Collaborative Team.</a:t>
            </a:r>
          </a:p>
          <a:p>
            <a:endParaRPr lang="en-US" dirty="0"/>
          </a:p>
        </p:txBody>
      </p:sp>
      <p:sp>
        <p:nvSpPr>
          <p:cNvPr id="4" name="Slide Number Placeholder 3"/>
          <p:cNvSpPr>
            <a:spLocks noGrp="1"/>
          </p:cNvSpPr>
          <p:nvPr>
            <p:ph type="sldNum" sz="quarter" idx="5"/>
          </p:nvPr>
        </p:nvSpPr>
        <p:spPr>
          <a:xfrm>
            <a:off x="6200775" y="8464219"/>
            <a:ext cx="42004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7879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a:xfrm>
            <a:off x="685800" y="3486150"/>
            <a:ext cx="5486400" cy="3600450"/>
          </a:xfrm>
        </p:spPr>
        <p:txBody>
          <a:bodyPr/>
          <a:lstStyle/>
          <a:p>
            <a:r>
              <a:rPr lang="en-US" dirty="0">
                <a:effectLst/>
                <a:latin typeface="Arial" panose="020B0604020202020204" pitchFamily="34" charset="0"/>
                <a:ea typeface="Calibri" panose="020F0502020204030204" pitchFamily="34" charset="0"/>
                <a:cs typeface="Arial" panose="020B0604020202020204" pitchFamily="34" charset="0"/>
              </a:rPr>
              <a:t>Today, you started creating a sustainable schoolwide collaborative learning culture with collective use of explicit vocabulary and direct and explicit comprehension teaching and learning strategies to increase literacy achievement for all students, including students with specific learning disabilities.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Building Leadership Team will review your input and combine the information to create measurable Action Plan items for Module 4. The final Action Plan will be shared with every team. These are the items that everyone will work toward while implementing your Collaborative Team’s specific module strategies. Your AZPLS Coach will provide support for both activities. </a:t>
            </a:r>
            <a:r>
              <a:rPr lang="en-US" b="1" dirty="0">
                <a:latin typeface="Arial" panose="020B0604020202020204" pitchFamily="34" charset="0"/>
                <a:cs typeface="Arial" panose="020B0604020202020204" pitchFamily="34" charset="0"/>
              </a:rPr>
              <a:t>Handout 20: Module 4 Action Plan </a:t>
            </a:r>
            <a:r>
              <a:rPr lang="en-US" dirty="0">
                <a:latin typeface="Arial" panose="020B0604020202020204" pitchFamily="34" charset="0"/>
                <a:cs typeface="Arial" panose="020B0604020202020204" pitchFamily="34" charset="0"/>
              </a:rPr>
              <a:t>is the form the Building Leadership Team will use.</a:t>
            </a:r>
          </a:p>
          <a:p>
            <a:endParaRPr lang="en-US" dirty="0"/>
          </a:p>
        </p:txBody>
      </p:sp>
      <p:sp>
        <p:nvSpPr>
          <p:cNvPr id="4" name="Slide Number Placeholder 3"/>
          <p:cNvSpPr>
            <a:spLocks noGrp="1"/>
          </p:cNvSpPr>
          <p:nvPr>
            <p:ph type="sldNum" sz="quarter" idx="5"/>
          </p:nvPr>
        </p:nvSpPr>
        <p:spPr>
          <a:xfrm>
            <a:off x="6221895" y="8538114"/>
            <a:ext cx="407905" cy="458787"/>
          </a:xfrm>
        </p:spPr>
        <p:txBody>
          <a:bodyPr/>
          <a:lstStyle/>
          <a:p>
            <a:fld id="{3B00000A-A3BA-4773-926A-95C17DF81E88}" type="slidenum">
              <a:rPr lang="en-US" smtClean="0">
                <a:latin typeface="Arial" panose="020B0604020202020204" pitchFamily="34" charset="0"/>
                <a:cs typeface="Arial" panose="020B0604020202020204" pitchFamily="34" charset="0"/>
              </a:rPr>
              <a:t>34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953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27050"/>
            <a:ext cx="5543550" cy="3117850"/>
          </a:xfrm>
        </p:spPr>
      </p:sp>
      <p:sp>
        <p:nvSpPr>
          <p:cNvPr id="3" name="Notes Placeholder 2"/>
          <p:cNvSpPr>
            <a:spLocks noGrp="1"/>
          </p:cNvSpPr>
          <p:nvPr>
            <p:ph type="body" idx="1"/>
          </p:nvPr>
        </p:nvSpPr>
        <p:spPr>
          <a:xfrm>
            <a:off x="678815" y="3707882"/>
            <a:ext cx="5560060" cy="3636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ea typeface="Calibri" panose="020F0502020204030204" pitchFamily="34" charset="0"/>
                <a:cs typeface="Arial" panose="020B0604020202020204" pitchFamily="34" charset="0"/>
              </a:rPr>
              <a:t>Nurturing skill development with AZPLS strategy implementation increases literacy achievement. Collaboratively use these teaching and learning strategies and watch your students’ growth in vocabulary and comprehension skills in all classes.</a:t>
            </a:r>
          </a:p>
          <a:p>
            <a:endParaRPr lang="en-US" dirty="0"/>
          </a:p>
        </p:txBody>
      </p:sp>
      <p:sp>
        <p:nvSpPr>
          <p:cNvPr id="4" name="Slide Number Placeholder 3"/>
          <p:cNvSpPr>
            <a:spLocks noGrp="1"/>
          </p:cNvSpPr>
          <p:nvPr>
            <p:ph type="sldNum" sz="quarter" idx="5"/>
          </p:nvPr>
        </p:nvSpPr>
        <p:spPr>
          <a:xfrm>
            <a:off x="6423546" y="8567953"/>
            <a:ext cx="379345" cy="463407"/>
          </a:xfrm>
        </p:spPr>
        <p:txBody>
          <a:bodyPr/>
          <a:lstStyle/>
          <a:p>
            <a:fld id="{CFC2B90E-D175-4AE2-AA04-154A5FFD49C1}" type="slidenum">
              <a:rPr lang="en-US" smtClean="0">
                <a:latin typeface="Arial" panose="020B0604020202020204" pitchFamily="34" charset="0"/>
                <a:cs typeface="Arial" panose="020B0604020202020204" pitchFamily="34" charset="0"/>
              </a:rPr>
              <a:t>35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608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4" name="Slide Number Placeholder 3"/>
          <p:cNvSpPr>
            <a:spLocks noGrp="1"/>
          </p:cNvSpPr>
          <p:nvPr>
            <p:ph type="sldNum" sz="quarter" idx="5"/>
          </p:nvPr>
        </p:nvSpPr>
        <p:spPr>
          <a:xfrm>
            <a:off x="6233821" y="8494382"/>
            <a:ext cx="407905" cy="458787"/>
          </a:xfrm>
        </p:spPr>
        <p:txBody>
          <a:bodyPr/>
          <a:lstStyle/>
          <a:p>
            <a:fld id="{3B00000A-A3BA-4773-926A-95C17DF81E88}" type="slidenum">
              <a:rPr lang="en-US" smtClean="0">
                <a:latin typeface="Arial" panose="020B0604020202020204" pitchFamily="34" charset="0"/>
                <a:cs typeface="Arial" panose="020B0604020202020204" pitchFamily="34" charset="0"/>
              </a:rPr>
              <a:t>36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58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49263"/>
            <a:ext cx="5543550" cy="3117850"/>
          </a:xfrm>
        </p:spPr>
      </p:sp>
      <p:sp>
        <p:nvSpPr>
          <p:cNvPr id="3" name="Notes Placeholder 2"/>
          <p:cNvSpPr>
            <a:spLocks noGrp="1"/>
          </p:cNvSpPr>
          <p:nvPr>
            <p:ph type="body" idx="1"/>
          </p:nvPr>
        </p:nvSpPr>
        <p:spPr>
          <a:xfrm>
            <a:off x="657225" y="3678568"/>
            <a:ext cx="5560060" cy="3636705"/>
          </a:xfrm>
        </p:spPr>
        <p:txBody>
          <a:bodyPr/>
          <a:lstStyle/>
          <a:p>
            <a:pPr marL="0" marR="0"/>
            <a:r>
              <a:rPr lang="en-US" b="1" dirty="0">
                <a:effectLst/>
                <a:latin typeface="Arial" panose="020B0604020202020204" pitchFamily="34" charset="0"/>
                <a:ea typeface="Calibri" panose="020F0502020204030204" pitchFamily="34" charset="0"/>
                <a:cs typeface="Arial" panose="020B0604020202020204" pitchFamily="34" charset="0"/>
              </a:rPr>
              <a:t>Handout 1: Arizona Professional Learning Series Module Overview</a:t>
            </a:r>
            <a:r>
              <a:rPr lang="en-US" dirty="0">
                <a:effectLst/>
                <a:latin typeface="Arial" panose="020B0604020202020204" pitchFamily="34" charset="0"/>
                <a:ea typeface="Calibri" panose="020F0502020204030204" pitchFamily="34" charset="0"/>
                <a:cs typeface="Arial" panose="020B0604020202020204" pitchFamily="34" charset="0"/>
              </a:rPr>
              <a:t> is a brief outline of the modules and indicates how they build on each other.</a:t>
            </a:r>
          </a:p>
          <a:p>
            <a:pPr marL="0" marR="0"/>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Modules 1 and 2 outlined the frameworks for the systems change that leads to increased literacy achievement for every student. </a:t>
            </a:r>
          </a:p>
          <a:p>
            <a:pPr marL="0" marR="0"/>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Module 3 identified the Dimensions of Formative Assessment with Learning Goals, Criteria for Success, and strategies to move learning forward for all students. </a:t>
            </a:r>
          </a:p>
          <a:p>
            <a:pPr marL="0" marR="0"/>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The first three modules built the foundation that supports the </a:t>
            </a:r>
            <a:r>
              <a:rPr lang="en-US" dirty="0">
                <a:latin typeface="Arial" panose="020B0604020202020204" pitchFamily="34" charset="0"/>
                <a:ea typeface="Calibri" panose="020F0502020204030204" pitchFamily="34" charset="0"/>
                <a:cs typeface="Arial" panose="020B0604020202020204" pitchFamily="34" charset="0"/>
              </a:rPr>
              <a:t>evidence</a:t>
            </a:r>
            <a:r>
              <a:rPr lang="en-US" dirty="0">
                <a:effectLst/>
                <a:latin typeface="Arial" panose="020B0604020202020204" pitchFamily="34" charset="0"/>
                <a:ea typeface="Calibri" panose="020F0502020204030204" pitchFamily="34" charset="0"/>
                <a:cs typeface="Arial" panose="020B0604020202020204" pitchFamily="34" charset="0"/>
              </a:rPr>
              <a:t>-based teaching and learning strategies in the remaining modules.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This module continues the systems change process by introducing and collaboratively using explicit vocabulary and direct and explicit comprehension strategies to support all students and increase their achievement in all content areas.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11606" y="8514716"/>
            <a:ext cx="465780"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494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0850"/>
            <a:ext cx="5486400" cy="3086100"/>
          </a:xfrm>
        </p:spPr>
      </p:sp>
      <p:sp>
        <p:nvSpPr>
          <p:cNvPr id="3" name="Notes Placeholder 2"/>
          <p:cNvSpPr>
            <a:spLocks noGrp="1"/>
          </p:cNvSpPr>
          <p:nvPr>
            <p:ph type="body" idx="1"/>
          </p:nvPr>
        </p:nvSpPr>
        <p:spPr>
          <a:xfrm>
            <a:off x="685800" y="3653127"/>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Today, our focus is on explicit vocabulary and direct and explicit comprehension strategies that can be used by all teachers, including content teachers.</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The strategies we will explore today are not only for you. They are also for your students. We want all students to be engaged in their learning and teaching them strategies gives them tools to be successful.</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Collaborative strategy implementation positively impacts every student and will improve learning for struggling readers and students with specific learning disabilities. All students will understand that everyone is working towards the same goal, but individual students may have a different way to get there. This is accepted and supported by all.</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When strategies are implemented in a collaborative way by all teachers, students will be able to identify stable and supportive efforts in all classes. This will reinforce high expectations for all students, and student achievement will increase.</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Remember everyone has input as to what the Action Plan should include. At specific points during today’s work, you will clarify action items to continue your learning and systems change. From that input, the Building Leadership Team will create and share the formal Action Plan with you. Everyone will be responsible for implementation and will be supported by the Building Leadership Team and coach.</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72200" y="8499537"/>
            <a:ext cx="423808" cy="458787"/>
          </a:xfrm>
        </p:spPr>
        <p:txBody>
          <a:bodyPr/>
          <a:lstStyle/>
          <a:p>
            <a:fld id="{3B00000A-A3BA-4773-926A-95C17DF81E88}"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49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57225" y="3567249"/>
            <a:ext cx="5543550" cy="3636705"/>
          </a:xfrm>
        </p:spPr>
        <p:txBody>
          <a:bodyPr/>
          <a:lstStyle/>
          <a:p>
            <a:r>
              <a:rPr lang="en-US" dirty="0">
                <a:latin typeface="Arial" panose="020B0604020202020204" pitchFamily="34" charset="0"/>
                <a:cs typeface="Arial" panose="020B0604020202020204" pitchFamily="34" charset="0"/>
              </a:rPr>
              <a:t>Collaboration takes place when all members of an inclusive learning community work together as equals to assist students to succeed in the classroom.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To help frame your thinking around the Learning Goals for today, take a few minutes to reflect on these two ideas and how they can impact your teaching and student learning.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Share your thoughts with an elbow partner.</a:t>
            </a:r>
          </a:p>
          <a:p>
            <a:endParaRPr lang="en-US" dirty="0"/>
          </a:p>
        </p:txBody>
      </p:sp>
      <p:sp>
        <p:nvSpPr>
          <p:cNvPr id="4" name="Slide Number Placeholder 3"/>
          <p:cNvSpPr>
            <a:spLocks noGrp="1"/>
          </p:cNvSpPr>
          <p:nvPr>
            <p:ph type="sldNum" sz="quarter" idx="5"/>
          </p:nvPr>
        </p:nvSpPr>
        <p:spPr>
          <a:xfrm>
            <a:off x="6200775" y="8464218"/>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250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84175"/>
            <a:ext cx="5486400" cy="3086100"/>
          </a:xfrm>
        </p:spPr>
      </p:sp>
      <p:sp>
        <p:nvSpPr>
          <p:cNvPr id="3" name="Notes Placeholder 2"/>
          <p:cNvSpPr>
            <a:spLocks noGrp="1"/>
          </p:cNvSpPr>
          <p:nvPr>
            <p:ph type="body" idx="1"/>
          </p:nvPr>
        </p:nvSpPr>
        <p:spPr>
          <a:xfrm>
            <a:off x="714375" y="3549761"/>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Let’s review our strategy that centers your professional learning for this module.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Where are we headed? We are building on our foundation for increasing literacy achievement by collaboratively implementing literacy strategies across all content areas to increase student outcomes.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Where are we now? We are implementing Learning Goals and Criteria for Success from the Dimensions of Formative Assessment. This is the foundation for building instructional practices that support all students becoming independent learners.</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How do we close the gap between our current reality and where we are headed? All teachers will share the responsibility of implementing teaching and learning strategies that connect to </a:t>
            </a:r>
            <a:r>
              <a:rPr lang="en-US" b="1" dirty="0">
                <a:effectLst/>
                <a:latin typeface="Arial" panose="020B0604020202020204" pitchFamily="34" charset="0"/>
                <a:ea typeface="Calibri" panose="020F0502020204030204" pitchFamily="34" charset="0"/>
                <a:cs typeface="Arial" panose="020B0604020202020204" pitchFamily="34" charset="0"/>
              </a:rPr>
              <a:t>Handout 2: Arizona English Language Arts Anchor Standards </a:t>
            </a:r>
            <a:r>
              <a:rPr lang="en-US" dirty="0">
                <a:effectLst/>
                <a:latin typeface="Arial" panose="020B0604020202020204" pitchFamily="34" charset="0"/>
                <a:ea typeface="Calibri" panose="020F0502020204030204" pitchFamily="34" charset="0"/>
                <a:cs typeface="Arial" panose="020B0604020202020204" pitchFamily="34" charset="0"/>
              </a:rPr>
              <a:t>and support literacy strategies across all content areas.</a:t>
            </a:r>
            <a:r>
              <a:rPr lang="en-US" dirty="0">
                <a:latin typeface="Arial" panose="020B0604020202020204" pitchFamily="34" charset="0"/>
                <a:cs typeface="Arial" panose="020B0604020202020204" pitchFamily="34" charset="0"/>
              </a:rPr>
              <a:t> </a:t>
            </a:r>
          </a:p>
          <a:p>
            <a:r>
              <a:rPr lang="en-US" dirty="0"/>
              <a:t> </a:t>
            </a:r>
          </a:p>
          <a:p>
            <a:endParaRPr lang="en-US" dirty="0"/>
          </a:p>
        </p:txBody>
      </p:sp>
      <p:sp>
        <p:nvSpPr>
          <p:cNvPr id="4" name="Slide Number Placeholder 3"/>
          <p:cNvSpPr>
            <a:spLocks noGrp="1"/>
          </p:cNvSpPr>
          <p:nvPr>
            <p:ph type="sldNum" sz="quarter" idx="5"/>
          </p:nvPr>
        </p:nvSpPr>
        <p:spPr>
          <a:xfrm>
            <a:off x="6200775" y="8530431"/>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54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6100"/>
          </a:xfrm>
        </p:spPr>
      </p:sp>
      <p:sp>
        <p:nvSpPr>
          <p:cNvPr id="3" name="Notes Placeholder 2"/>
          <p:cNvSpPr>
            <a:spLocks noGrp="1"/>
          </p:cNvSpPr>
          <p:nvPr>
            <p:ph type="body" idx="1"/>
          </p:nvPr>
        </p:nvSpPr>
        <p:spPr>
          <a:xfrm>
            <a:off x="685800" y="3549760"/>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Review the rubrics for Dimensions 1 and 2 on pages 8 and 9 </a:t>
            </a:r>
            <a:r>
              <a:rPr lang="en-US" dirty="0">
                <a:latin typeface="Arial" panose="020B0604020202020204" pitchFamily="34" charset="0"/>
                <a:ea typeface="Calibri" panose="020F0502020204030204" pitchFamily="34" charset="0"/>
                <a:cs typeface="Arial" panose="020B0604020202020204" pitchFamily="34" charset="0"/>
              </a:rPr>
              <a:t>in</a:t>
            </a:r>
            <a:r>
              <a:rPr lang="en-US" dirty="0">
                <a:effectLst/>
                <a:latin typeface="Arial" panose="020B0604020202020204" pitchFamily="34" charset="0"/>
                <a:ea typeface="Calibri" panose="020F0502020204030204" pitchFamily="34" charset="0"/>
                <a:cs typeface="Arial" panose="020B0604020202020204" pitchFamily="34" charset="0"/>
              </a:rPr>
              <a:t> your </a:t>
            </a:r>
            <a:r>
              <a:rPr lang="en-US" b="1" i="1" dirty="0">
                <a:effectLst/>
                <a:latin typeface="Arial" panose="020B0604020202020204" pitchFamily="34" charset="0"/>
                <a:ea typeface="Calibri" panose="020F0502020204030204" pitchFamily="34" charset="0"/>
                <a:cs typeface="Arial" panose="020B0604020202020204" pitchFamily="34" charset="0"/>
              </a:rPr>
              <a:t>Formative Assessment Rubrics, Reflection, and Observation Tools for Teachers.</a:t>
            </a:r>
            <a:r>
              <a:rPr lang="en-US" dirty="0">
                <a:effectLst/>
                <a:latin typeface="Arial" panose="020B0604020202020204" pitchFamily="34" charset="0"/>
                <a:ea typeface="Calibri" panose="020F0502020204030204" pitchFamily="34" charset="0"/>
                <a:cs typeface="Arial" panose="020B0604020202020204" pitchFamily="34" charset="0"/>
              </a:rPr>
              <a:t> Reflect on your individual implementation of Learning Goals and Criteria for Success. Think about where you are on the rubric: Not Observed, Beginning, Developing, Progressing, or Extending. Using </a:t>
            </a:r>
            <a:r>
              <a:rPr lang="en-US" b="1" dirty="0">
                <a:effectLst/>
                <a:latin typeface="Arial" panose="020B0604020202020204" pitchFamily="34" charset="0"/>
                <a:ea typeface="Calibri" panose="020F0502020204030204" pitchFamily="34" charset="0"/>
                <a:cs typeface="Arial" panose="020B0604020202020204" pitchFamily="34" charset="0"/>
              </a:rPr>
              <a:t>Handout 3: Individual Implementation of Learning Goals and Criteria for Success</a:t>
            </a:r>
            <a:r>
              <a:rPr lang="en-US" dirty="0">
                <a:effectLst/>
                <a:latin typeface="Arial" panose="020B0604020202020204" pitchFamily="34" charset="0"/>
                <a:ea typeface="Calibri" panose="020F0502020204030204" pitchFamily="34" charset="0"/>
                <a:cs typeface="Arial" panose="020B0604020202020204" pitchFamily="34" charset="0"/>
              </a:rPr>
              <a:t>, record where you are headed, where you are now, and how you will close the gap.</a:t>
            </a:r>
          </a:p>
          <a:p>
            <a:pPr marL="0" marR="0"/>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i="1" dirty="0">
                <a:effectLst/>
                <a:latin typeface="Arial" panose="020B0604020202020204" pitchFamily="34" charset="0"/>
                <a:ea typeface="Calibri" panose="020F0502020204030204" pitchFamily="34" charset="0"/>
                <a:cs typeface="Arial" panose="020B0604020202020204" pitchFamily="34" charset="0"/>
              </a:rPr>
              <a:t>When individuals finish: </a:t>
            </a:r>
            <a:r>
              <a:rPr lang="en-US" dirty="0">
                <a:effectLst/>
                <a:latin typeface="Arial" panose="020B0604020202020204" pitchFamily="34" charset="0"/>
                <a:ea typeface="Calibri" panose="020F0502020204030204" pitchFamily="34" charset="0"/>
                <a:cs typeface="Arial" panose="020B0604020202020204" pitchFamily="34" charset="0"/>
              </a:rPr>
              <a:t>Share your reflections with your Collaborative Team members as you work together </a:t>
            </a:r>
            <a:r>
              <a:rPr lang="en-US" dirty="0">
                <a:latin typeface="Arial" panose="020B0604020202020204" pitchFamily="34" charset="0"/>
                <a:ea typeface="Calibri" panose="020F0502020204030204" pitchFamily="34" charset="0"/>
                <a:cs typeface="Arial" panose="020B0604020202020204" pitchFamily="34" charset="0"/>
              </a:rPr>
              <a:t>using </a:t>
            </a:r>
            <a:r>
              <a:rPr lang="en-US" dirty="0">
                <a:effectLst/>
                <a:latin typeface="Arial" panose="020B0604020202020204" pitchFamily="34" charset="0"/>
                <a:ea typeface="Calibri" panose="020F0502020204030204" pitchFamily="34" charset="0"/>
                <a:cs typeface="Arial" panose="020B0604020202020204" pitchFamily="34" charset="0"/>
              </a:rPr>
              <a:t>the three questions </a:t>
            </a:r>
            <a:r>
              <a:rPr lang="en-US" dirty="0">
                <a:latin typeface="Arial" panose="020B0604020202020204" pitchFamily="34" charset="0"/>
                <a:ea typeface="Calibri" panose="020F0502020204030204" pitchFamily="34" charset="0"/>
                <a:cs typeface="Arial" panose="020B0604020202020204" pitchFamily="34" charset="0"/>
              </a:rPr>
              <a:t>to examine</a:t>
            </a:r>
            <a:r>
              <a:rPr lang="en-US" dirty="0">
                <a:effectLst/>
                <a:latin typeface="Arial" panose="020B0604020202020204" pitchFamily="34" charset="0"/>
                <a:ea typeface="Calibri" panose="020F0502020204030204" pitchFamily="34" charset="0"/>
                <a:cs typeface="Arial" panose="020B0604020202020204" pitchFamily="34" charset="0"/>
              </a:rPr>
              <a:t> your implementation as a Collaborative Team. Recorders, add team responses to </a:t>
            </a:r>
            <a:r>
              <a:rPr lang="en-US" b="1" dirty="0">
                <a:effectLst/>
                <a:latin typeface="Arial" panose="020B0604020202020204" pitchFamily="34" charset="0"/>
                <a:ea typeface="Calibri" panose="020F0502020204030204" pitchFamily="34" charset="0"/>
                <a:cs typeface="Arial" panose="020B0604020202020204" pitchFamily="34" charset="0"/>
              </a:rPr>
              <a:t>Poster 7: Collaborative Team Implementation of Learning Goals and Criteria for Success.</a:t>
            </a:r>
          </a:p>
          <a:p>
            <a:pPr marL="0" marR="0"/>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Reporters, share a summary of your teams’ reflections.</a:t>
            </a:r>
          </a:p>
          <a:p>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The Building Leadership Team (BLT) and coach will use this information to address your challenges and provide support.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05993" y="8494383"/>
            <a:ext cx="352246" cy="45878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3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4488"/>
            <a:ext cx="5486400" cy="3086100"/>
          </a:xfrm>
        </p:spPr>
      </p:sp>
      <p:sp>
        <p:nvSpPr>
          <p:cNvPr id="3" name="Notes Placeholder 2"/>
          <p:cNvSpPr>
            <a:spLocks noGrp="1"/>
          </p:cNvSpPr>
          <p:nvPr>
            <p:ph type="body" idx="1"/>
          </p:nvPr>
        </p:nvSpPr>
        <p:spPr>
          <a:xfrm>
            <a:off x="685800" y="3502053"/>
            <a:ext cx="5486400"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Our work today builds onto Dimensions 1 and 2. We will identify explicit vocabulary and explicit and direct comprehension teaching and learning strategies to support Dimension 3, Tasks and Activities that Elicit Evidence of Student Learning.</a:t>
            </a:r>
          </a:p>
          <a:p>
            <a:pPr marL="0" marR="0"/>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Read the Dimension 3 description on the top of page 10 in your Formative Assessment Guide.</a:t>
            </a:r>
          </a:p>
        </p:txBody>
      </p:sp>
      <p:sp>
        <p:nvSpPr>
          <p:cNvPr id="4" name="Slide Number Placeholder 3"/>
          <p:cNvSpPr>
            <a:spLocks noGrp="1"/>
          </p:cNvSpPr>
          <p:nvPr>
            <p:ph type="sldNum" sz="quarter" idx="5"/>
          </p:nvPr>
        </p:nvSpPr>
        <p:spPr>
          <a:xfrm>
            <a:off x="6172200" y="8474503"/>
            <a:ext cx="443686"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30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E1B-0D98-4584-8AC3-2C161AE21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30D9B3-781F-4A27-A398-BC4CD04D1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AAD845-4985-4893-8D15-C9832167AE22}"/>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F241EE49-7978-430D-854D-E1C3F8961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A302A-EC15-4994-B028-88DF84F02D7B}"/>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201712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4557-7EBB-4AE6-BBCB-F63A9C6E1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1A4874-500D-40D8-A360-1B538A9E06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5309D-30B6-47F3-8CA0-62E14E6C76E1}"/>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3CB6143B-E0EB-442A-A75E-474EFA1F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D1CA4-37B2-4BE4-846B-D5452B86D1A9}"/>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391740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DC286-2734-43DE-B05A-7DC25FD6B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5E2B31-1796-463C-BBAE-F656EA8BDF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B276D-87B2-4E76-ADC6-00E446BD59AE}"/>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FF1CDCDC-AC33-4304-9CEB-7658E2CE3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40AFF-70E3-41C9-A421-031854114F42}"/>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1518851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08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8427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9874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27612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08561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69791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434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6950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83ABC-5648-4401-8FBE-BD8A566DE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24919-F384-4E8C-B70C-9A48C2F503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1A98C-66CC-4963-8027-192EFD833FF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3A01D9DF-602F-45C2-BC62-749A393DE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649A6-A800-4343-952B-202B1B15E068}"/>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1872784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64055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33811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8126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D9CD-F663-490D-8700-2ADB8981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F220EF-65A6-461C-9E10-A02330E0B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A1D3C6-095A-48A9-967D-02D0FF82C0C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843FD77B-7AD8-4952-ADB3-72693B57B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C5C3B-FE22-44F3-9D15-4E5301957B37}"/>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174458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1F28-93B3-43BB-9BCB-875749679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BCC78-6C22-49B8-92BA-59C236AF06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BB9AB-F79C-4343-BE2D-2D413FC52B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4F5E67-B53D-420E-9726-74D205135E6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6" name="Footer Placeholder 5">
            <a:extLst>
              <a:ext uri="{FF2B5EF4-FFF2-40B4-BE49-F238E27FC236}">
                <a16:creationId xmlns:a16="http://schemas.microsoft.com/office/drawing/2014/main" id="{E543A26A-88E0-49E6-8C8B-981B14E822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4994BC-ED9B-48EB-BBFE-A5DA5B658B9F}"/>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147363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6FCD-89E6-48CD-B9C2-7201DA5225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ADC136-679F-4A05-928C-075D9C1A5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D5898-CFAC-4588-971F-D88473101E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EC072-0A76-4588-9E24-055D980BD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E3A08B-46A5-4829-883D-4A951F21B7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D67BF-0CA7-473C-9C0C-16CD8324376C}"/>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8" name="Footer Placeholder 7">
            <a:extLst>
              <a:ext uri="{FF2B5EF4-FFF2-40B4-BE49-F238E27FC236}">
                <a16:creationId xmlns:a16="http://schemas.microsoft.com/office/drawing/2014/main" id="{7339EFF4-5430-4A54-BC29-FC78773776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F59A81-9D37-46EB-936B-392F526368C2}"/>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404425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EE93-51FB-4AD6-9597-A62F9EC60B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5295D0-7E19-480D-A3CC-7C665669D066}"/>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4" name="Footer Placeholder 3">
            <a:extLst>
              <a:ext uri="{FF2B5EF4-FFF2-40B4-BE49-F238E27FC236}">
                <a16:creationId xmlns:a16="http://schemas.microsoft.com/office/drawing/2014/main" id="{74AFDD70-57ED-4ED9-9E01-F28BDA5432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C110EB-7C47-4CA3-8B7D-19D95CB84435}"/>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384699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A73CC-13FB-4AD5-A732-D1F0C6764A6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3" name="Footer Placeholder 2">
            <a:extLst>
              <a:ext uri="{FF2B5EF4-FFF2-40B4-BE49-F238E27FC236}">
                <a16:creationId xmlns:a16="http://schemas.microsoft.com/office/drawing/2014/main" id="{C14C074A-C8B3-42CB-BAF7-0AA02D9CFC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138CE6-B5D4-44D9-93B3-AB924638AD2E}"/>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347483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9699-10D6-4F7D-AB89-0801185BA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D050F6-AAB3-4760-B2FB-A9650666AA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B02391-FABD-40B2-AE25-AF4288AD9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3F685B-F6EA-426E-90CC-EC2C7B5320CE}"/>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6" name="Footer Placeholder 5">
            <a:extLst>
              <a:ext uri="{FF2B5EF4-FFF2-40B4-BE49-F238E27FC236}">
                <a16:creationId xmlns:a16="http://schemas.microsoft.com/office/drawing/2014/main" id="{B27BDFDA-19D4-40BC-AF86-FAA6D2F05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D4245-8269-459E-8046-5A3AF5609E3A}"/>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333489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3AAA-4632-477A-8410-0A3ED55A0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4FF10B-2C85-4BF0-8F7B-2375EA33D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7F6C9A-B15C-44D7-B5BD-CB14D8487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E1C86-3109-4CCB-8950-24439BE5F76B}"/>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6" name="Footer Placeholder 5">
            <a:extLst>
              <a:ext uri="{FF2B5EF4-FFF2-40B4-BE49-F238E27FC236}">
                <a16:creationId xmlns:a16="http://schemas.microsoft.com/office/drawing/2014/main" id="{A423A073-29C0-4F9A-B7EC-C5DC3906D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6369B-8B3C-44F4-AF32-8BB5E735C976}"/>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289119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BABD6-B934-462B-A1A6-336CB9EE1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C1FCB-0F47-49FC-8A3D-565F132B4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423CE-8994-4D35-AE10-1E7D89EA5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B66B7F28-049F-4ABB-9B41-C68371C9C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726E2B-CF0F-490D-944F-7FFCDCC7F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F524D-858B-4595-9419-0372BBC49AD6}" type="slidenum">
              <a:rPr lang="en-US" smtClean="0"/>
              <a:t>‹#›</a:t>
            </a:fld>
            <a:endParaRPr lang="en-US"/>
          </a:p>
        </p:txBody>
      </p:sp>
    </p:spTree>
    <p:extLst>
      <p:ext uri="{BB962C8B-B14F-4D97-AF65-F5344CB8AC3E}">
        <p14:creationId xmlns:p14="http://schemas.microsoft.com/office/powerpoint/2010/main" val="708898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60454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2.sv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28.emf"/><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32.sv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11.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B82E5-9F20-8D66-71C2-34ACAC9046B0}"/>
              </a:ext>
              <a:ext uri="{C183D7F6-B498-43B3-948B-1728B52AA6E4}">
                <adec:decorative xmlns:adec="http://schemas.microsoft.com/office/drawing/2017/decorative" val="1"/>
              </a:ext>
            </a:extLst>
          </p:cNvPr>
          <p:cNvSpPr txBox="1"/>
          <p:nvPr/>
        </p:nvSpPr>
        <p:spPr>
          <a:xfrm>
            <a:off x="0" y="292413"/>
            <a:ext cx="12192000" cy="4299623"/>
          </a:xfrm>
          <a:prstGeom prst="rect">
            <a:avLst/>
          </a:prstGeom>
          <a:solidFill>
            <a:srgbClr val="0123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17AB5C6-92F9-48CF-BEF2-812CC1220FD9}"/>
              </a:ext>
            </a:extLst>
          </p:cNvPr>
          <p:cNvSpPr txBox="1"/>
          <p:nvPr/>
        </p:nvSpPr>
        <p:spPr>
          <a:xfrm>
            <a:off x="458972" y="1775593"/>
            <a:ext cx="11274056" cy="230832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Professional Learning Series:                   Increasing Literacy Achievement                                             for  All Students</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C16AB68-C84C-4F1E-9338-FB6BC56FF727}"/>
              </a:ext>
            </a:extLst>
          </p:cNvPr>
          <p:cNvSpPr txBox="1"/>
          <p:nvPr/>
        </p:nvSpPr>
        <p:spPr>
          <a:xfrm>
            <a:off x="3291325" y="5007909"/>
            <a:ext cx="4966324" cy="160043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92B1"/>
                </a:solidFill>
                <a:effectLst/>
                <a:uLnTx/>
                <a:uFillTx/>
                <a:latin typeface="Corbel" panose="020B0503020204020204"/>
                <a:ea typeface="+mn-ea"/>
                <a:cs typeface="Arial" panose="020B0604020202020204" pitchFamily="34" charset="0"/>
              </a:rPr>
              <a:t> </a:t>
            </a:r>
            <a:r>
              <a:rPr kumimoji="0" lang="en-US" sz="72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rPr>
              <a:t>Module 4</a:t>
            </a:r>
            <a:endParaRPr kumimoji="0" lang="en-US" sz="80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4DDC878-4FC2-4AC6-A2E9-58C5AB5D6F6F}"/>
              </a:ext>
            </a:extLst>
          </p:cNvPr>
          <p:cNvSpPr txBox="1"/>
          <p:nvPr/>
        </p:nvSpPr>
        <p:spPr>
          <a:xfrm>
            <a:off x="3460749" y="669301"/>
            <a:ext cx="6273427"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Department of Education</a:t>
            </a:r>
          </a:p>
        </p:txBody>
      </p:sp>
      <p:sp>
        <p:nvSpPr>
          <p:cNvPr id="3" name="Rectangle 2">
            <a:extLst>
              <a:ext uri="{FF2B5EF4-FFF2-40B4-BE49-F238E27FC236}">
                <a16:creationId xmlns:a16="http://schemas.microsoft.com/office/drawing/2014/main" id="{AAF835A6-76FF-4288-A444-BFC5CA3AA0FA}"/>
              </a:ext>
              <a:ext uri="{C183D7F6-B498-43B3-948B-1728B52AA6E4}">
                <adec:decorative xmlns:adec="http://schemas.microsoft.com/office/drawing/2017/decorative" val="1"/>
              </a:ext>
            </a:extLst>
          </p:cNvPr>
          <p:cNvSpPr/>
          <p:nvPr/>
        </p:nvSpPr>
        <p:spPr>
          <a:xfrm>
            <a:off x="0" y="435"/>
            <a:ext cx="12192000" cy="291978"/>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8AF5DB9D-7B53-4E26-A6E8-96CC77D8D312}"/>
              </a:ext>
              <a:ext uri="{C183D7F6-B498-43B3-948B-1728B52AA6E4}">
                <adec:decorative xmlns:adec="http://schemas.microsoft.com/office/drawing/2017/decorative" val="1"/>
              </a:ext>
            </a:extLst>
          </p:cNvPr>
          <p:cNvSpPr/>
          <p:nvPr/>
        </p:nvSpPr>
        <p:spPr>
          <a:xfrm>
            <a:off x="0" y="4592036"/>
            <a:ext cx="12192000" cy="110082"/>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6">
            <a:extLst>
              <a:ext uri="{FF2B5EF4-FFF2-40B4-BE49-F238E27FC236}">
                <a16:creationId xmlns:a16="http://schemas.microsoft.com/office/drawing/2014/main" id="{E1338E75-8B1A-48A9-8487-1D147E8066B9}"/>
              </a:ext>
              <a:ext uri="{C183D7F6-B498-43B3-948B-1728B52AA6E4}">
                <adec:decorative xmlns:adec="http://schemas.microsoft.com/office/drawing/2017/decorative" val="1"/>
              </a:ext>
            </a:extLst>
          </p:cNvPr>
          <p:cNvSpPr/>
          <p:nvPr/>
        </p:nvSpPr>
        <p:spPr>
          <a:xfrm>
            <a:off x="0" y="6580305"/>
            <a:ext cx="12192000" cy="319443"/>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B47C4DBC-6C18-CB26-17EB-895EF8276B06}"/>
              </a:ext>
            </a:extLst>
          </p:cNvPr>
          <p:cNvSpPr>
            <a:spLocks noGrp="1"/>
          </p:cNvSpPr>
          <p:nvPr>
            <p:ph type="title" idx="4294967295"/>
          </p:nvPr>
        </p:nvSpPr>
        <p:spPr/>
        <p:txBody>
          <a:bodyPr/>
          <a:lstStyle/>
          <a:p>
            <a:r>
              <a:rPr lang="en-US" dirty="0"/>
              <a:t>Module 4</a:t>
            </a:r>
          </a:p>
        </p:txBody>
      </p:sp>
      <p:pic>
        <p:nvPicPr>
          <p:cNvPr id="5" name="Picture 4" descr="A picture containing text, emblem, logo, trademark&#10;&#10;Description automatically generated">
            <a:extLst>
              <a:ext uri="{FF2B5EF4-FFF2-40B4-BE49-F238E27FC236}">
                <a16:creationId xmlns:a16="http://schemas.microsoft.com/office/drawing/2014/main" id="{FC746B50-73DD-FEF9-A4DF-4811807D6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397" y="498393"/>
            <a:ext cx="943006" cy="943006"/>
          </a:xfrm>
          <a:prstGeom prst="rect">
            <a:avLst/>
          </a:prstGeom>
        </p:spPr>
      </p:pic>
    </p:spTree>
    <p:extLst>
      <p:ext uri="{BB962C8B-B14F-4D97-AF65-F5344CB8AC3E}">
        <p14:creationId xmlns:p14="http://schemas.microsoft.com/office/powerpoint/2010/main" val="112961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CA8C48A-10E6-B20D-B9B7-5FDDC78746E6}"/>
              </a:ext>
              <a:ext uri="{C183D7F6-B498-43B3-948B-1728B52AA6E4}">
                <adec:decorative xmlns:adec="http://schemas.microsoft.com/office/drawing/2017/decorative" val="1"/>
              </a:ext>
            </a:extLst>
          </p:cNvPr>
          <p:cNvSpPr/>
          <p:nvPr/>
        </p:nvSpPr>
        <p:spPr>
          <a:xfrm>
            <a:off x="1168807" y="1504324"/>
            <a:ext cx="4303643" cy="4673600"/>
          </a:xfrm>
          <a:prstGeom prst="roundRect">
            <a:avLst>
              <a:gd name="adj" fmla="val 16667"/>
            </a:avLst>
          </a:pr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EED89F5-28D3-73FA-12BD-2744E72C22A0}"/>
              </a:ext>
            </a:extLst>
          </p:cNvPr>
          <p:cNvSpPr txBox="1"/>
          <p:nvPr/>
        </p:nvSpPr>
        <p:spPr>
          <a:xfrm>
            <a:off x="1192260" y="1578965"/>
            <a:ext cx="4250932" cy="4524315"/>
          </a:xfrm>
          <a:prstGeom prst="rect">
            <a:avLst/>
          </a:prstGeom>
          <a:noFill/>
          <a:ln>
            <a:noFill/>
          </a:ln>
        </p:spPr>
        <p:txBody>
          <a:bodyPr wrap="square" rtlCol="0">
            <a:spAutoFit/>
          </a:bodyPr>
          <a:lstStyle/>
          <a:p>
            <a:pPr algn="ctr" defTabSz="457200"/>
            <a:r>
              <a:rPr lang="en-US" sz="3600" b="1" dirty="0">
                <a:solidFill>
                  <a:srgbClr val="BF0D3E"/>
                </a:solidFill>
                <a:latin typeface="Arial" panose="020B0604020202020204" pitchFamily="34" charset="0"/>
                <a:ea typeface="Calibri" panose="020F0502020204030204" pitchFamily="34" charset="0"/>
                <a:cs typeface="Arial" panose="020B0604020202020204" pitchFamily="34" charset="0"/>
              </a:rPr>
              <a:t>teachers h</a:t>
            </a:r>
            <a:r>
              <a:rPr lang="en-US" sz="3600" b="1" dirty="0">
                <a:solidFill>
                  <a:srgbClr val="BF0D3E"/>
                </a:solidFill>
                <a:effectLst/>
                <a:latin typeface="Arial" panose="020B0604020202020204" pitchFamily="34" charset="0"/>
                <a:ea typeface="Calibri" panose="020F0502020204030204" pitchFamily="34" charset="0"/>
                <a:cs typeface="Arial" panose="020B0604020202020204" pitchFamily="34" charset="0"/>
              </a:rPr>
              <a:t>ave  rich evidence of student learning and make instructional adjustments based on that evidence,</a:t>
            </a:r>
            <a:endParaRPr kumimoji="0" lang="en-US" sz="3600" b="1" i="0" u="none" strike="noStrike" kern="1200" cap="none" spc="0" normalizeH="0" baseline="0" noProof="0" dirty="0">
              <a:ln>
                <a:noFill/>
              </a:ln>
              <a:solidFill>
                <a:srgbClr val="BF0D3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906DF1B-1591-600F-5B43-112E08290565}"/>
              </a:ext>
            </a:extLst>
          </p:cNvPr>
          <p:cNvSpPr txBox="1"/>
          <p:nvPr/>
        </p:nvSpPr>
        <p:spPr>
          <a:xfrm>
            <a:off x="2767935" y="414017"/>
            <a:ext cx="1099581" cy="1015663"/>
          </a:xfrm>
          <a:prstGeom prst="rect">
            <a:avLst/>
          </a:prstGeom>
          <a:noFill/>
          <a:ln>
            <a:noFill/>
          </a:ln>
        </p:spPr>
        <p:txBody>
          <a:bodyPr wrap="square" rtlCol="0">
            <a:spAutoFit/>
          </a:bodyPr>
          <a:lstStyle/>
          <a:p>
            <a:pPr algn="l"/>
            <a:r>
              <a:rPr lang="en-US" sz="6000" dirty="0">
                <a:solidFill>
                  <a:srgbClr val="BF0D3E"/>
                </a:solidFill>
                <a:latin typeface="Arial Black" panose="020B0A04020102020204" pitchFamily="34" charset="0"/>
                <a:cs typeface="Arial" panose="020B0604020202020204" pitchFamily="34" charset="0"/>
              </a:rPr>
              <a:t>IF</a:t>
            </a:r>
          </a:p>
        </p:txBody>
      </p:sp>
      <p:sp>
        <p:nvSpPr>
          <p:cNvPr id="7" name="TextBox 6">
            <a:extLst>
              <a:ext uri="{FF2B5EF4-FFF2-40B4-BE49-F238E27FC236}">
                <a16:creationId xmlns:a16="http://schemas.microsoft.com/office/drawing/2014/main" id="{9E63AB74-ABAA-8EAB-35FD-752D367CEA3F}"/>
              </a:ext>
            </a:extLst>
          </p:cNvPr>
          <p:cNvSpPr txBox="1"/>
          <p:nvPr/>
        </p:nvSpPr>
        <p:spPr>
          <a:xfrm>
            <a:off x="6751357" y="2409962"/>
            <a:ext cx="4240028" cy="286232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b="1" dirty="0">
                <a:solidFill>
                  <a:srgbClr val="012369"/>
                </a:solidFill>
                <a:latin typeface="Arial" panose="020B0604020202020204" pitchFamily="34" charset="0"/>
                <a:cs typeface="Arial" panose="020B0604020202020204" pitchFamily="34" charset="0"/>
              </a:rPr>
              <a:t>s</a:t>
            </a:r>
            <a:r>
              <a:rPr kumimoji="0" lang="en-US" sz="6000" b="1" i="0" u="none" strike="noStrike" kern="1200" cap="none" spc="0" normalizeH="0" baseline="0" noProof="0" dirty="0" err="1">
                <a:ln>
                  <a:noFill/>
                </a:ln>
                <a:solidFill>
                  <a:srgbClr val="012369"/>
                </a:solidFill>
                <a:effectLst/>
                <a:uLnTx/>
                <a:uFillTx/>
                <a:latin typeface="Arial" panose="020B0604020202020204" pitchFamily="34" charset="0"/>
                <a:ea typeface="+mn-ea"/>
                <a:cs typeface="Arial" panose="020B0604020202020204" pitchFamily="34" charset="0"/>
              </a:rPr>
              <a:t>tudent</a:t>
            </a:r>
            <a:endPar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b="1" dirty="0">
                <a:solidFill>
                  <a:srgbClr val="012369"/>
                </a:solidFill>
                <a:latin typeface="Arial" panose="020B0604020202020204" pitchFamily="34" charset="0"/>
                <a:cs typeface="Arial" panose="020B0604020202020204" pitchFamily="34" charset="0"/>
              </a:rPr>
              <a:t>learning improves!</a:t>
            </a:r>
            <a:endParaRPr kumimoji="0" lang="en-US" sz="6600" b="1" i="1"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B727EF1-D86A-CCF1-41A0-20E90DC7A2F5}"/>
              </a:ext>
            </a:extLst>
          </p:cNvPr>
          <p:cNvSpPr txBox="1"/>
          <p:nvPr/>
        </p:nvSpPr>
        <p:spPr>
          <a:xfrm>
            <a:off x="7695714" y="460184"/>
            <a:ext cx="2351313" cy="923330"/>
          </a:xfrm>
          <a:prstGeom prst="rect">
            <a:avLst/>
          </a:prstGeom>
          <a:noFill/>
          <a:ln>
            <a:noFill/>
          </a:ln>
        </p:spPr>
        <p:txBody>
          <a:bodyPr wrap="square" rtlCol="0">
            <a:spAutoFit/>
          </a:bodyPr>
          <a:lstStyle/>
          <a:p>
            <a:pPr algn="r"/>
            <a:r>
              <a:rPr lang="en-US" sz="5400" dirty="0">
                <a:solidFill>
                  <a:srgbClr val="012369"/>
                </a:solidFill>
                <a:latin typeface="Arial Black" panose="020B0A04020102020204" pitchFamily="34" charset="0"/>
                <a:cs typeface="Arial" panose="020B0604020202020204" pitchFamily="34" charset="0"/>
              </a:rPr>
              <a:t>THEN</a:t>
            </a:r>
          </a:p>
        </p:txBody>
      </p:sp>
      <p:sp>
        <p:nvSpPr>
          <p:cNvPr id="10" name="Rectangle: Rounded Corners 9">
            <a:extLst>
              <a:ext uri="{FF2B5EF4-FFF2-40B4-BE49-F238E27FC236}">
                <a16:creationId xmlns:a16="http://schemas.microsoft.com/office/drawing/2014/main" id="{4C81482F-6C3C-4159-29C1-E4B2DB1A6999}"/>
              </a:ext>
              <a:ext uri="{C183D7F6-B498-43B3-948B-1728B52AA6E4}">
                <adec:decorative xmlns:adec="http://schemas.microsoft.com/office/drawing/2017/decorative" val="1"/>
              </a:ext>
            </a:extLst>
          </p:cNvPr>
          <p:cNvSpPr/>
          <p:nvPr/>
        </p:nvSpPr>
        <p:spPr>
          <a:xfrm>
            <a:off x="6719550" y="1504324"/>
            <a:ext cx="4303643" cy="4673600"/>
          </a:xfrm>
          <a:prstGeom prst="roundRect">
            <a:avLst/>
          </a:prstGeom>
          <a:noFill/>
          <a:ln w="762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descr="&quot;&quot;">
            <a:extLst>
              <a:ext uri="{FF2B5EF4-FFF2-40B4-BE49-F238E27FC236}">
                <a16:creationId xmlns:a16="http://schemas.microsoft.com/office/drawing/2014/main" id="{630C35B2-1E9F-C55F-29E7-FB06D7D6A6DB}"/>
              </a:ext>
            </a:extLst>
          </p:cNvPr>
          <p:cNvSpPr txBox="1"/>
          <p:nvPr/>
        </p:nvSpPr>
        <p:spPr>
          <a:xfrm>
            <a:off x="1" y="-2"/>
            <a:ext cx="513962" cy="6858001"/>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1" name="TextBox 10" descr="&quot;&quot;">
            <a:extLst>
              <a:ext uri="{FF2B5EF4-FFF2-40B4-BE49-F238E27FC236}">
                <a16:creationId xmlns:a16="http://schemas.microsoft.com/office/drawing/2014/main" id="{8A54AE5E-4CD3-4892-989C-F948A0FF9C9B}"/>
              </a:ext>
            </a:extLst>
          </p:cNvPr>
          <p:cNvSpPr txBox="1"/>
          <p:nvPr/>
        </p:nvSpPr>
        <p:spPr>
          <a:xfrm>
            <a:off x="11678037" y="0"/>
            <a:ext cx="513962" cy="6858001"/>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 name="Arrow: Right 1">
            <a:extLst>
              <a:ext uri="{FF2B5EF4-FFF2-40B4-BE49-F238E27FC236}">
                <a16:creationId xmlns:a16="http://schemas.microsoft.com/office/drawing/2014/main" id="{27B55F5A-D477-EF46-5380-53383FDE5AC1}"/>
              </a:ext>
              <a:ext uri="{C183D7F6-B498-43B3-948B-1728B52AA6E4}">
                <adec:decorative xmlns:adec="http://schemas.microsoft.com/office/drawing/2017/decorative" val="1"/>
              </a:ext>
            </a:extLst>
          </p:cNvPr>
          <p:cNvSpPr/>
          <p:nvPr/>
        </p:nvSpPr>
        <p:spPr>
          <a:xfrm>
            <a:off x="5466646" y="3454106"/>
            <a:ext cx="997950" cy="774032"/>
          </a:xfrm>
          <a:prstGeom prst="rightArrow">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hidden="1">
            <a:extLst>
              <a:ext uri="{FF2B5EF4-FFF2-40B4-BE49-F238E27FC236}">
                <a16:creationId xmlns:a16="http://schemas.microsoft.com/office/drawing/2014/main" id="{E67F254D-4894-36BF-F5E4-6263F2B1B0B3}"/>
              </a:ext>
            </a:extLst>
          </p:cNvPr>
          <p:cNvSpPr>
            <a:spLocks noGrp="1"/>
          </p:cNvSpPr>
          <p:nvPr>
            <p:ph type="title" idx="4294967295"/>
          </p:nvPr>
        </p:nvSpPr>
        <p:spPr/>
        <p:txBody>
          <a:bodyPr/>
          <a:lstStyle/>
          <a:p>
            <a:r>
              <a:rPr lang="en-US" dirty="0"/>
              <a:t>If/Then</a:t>
            </a:r>
          </a:p>
        </p:txBody>
      </p:sp>
    </p:spTree>
    <p:extLst>
      <p:ext uri="{BB962C8B-B14F-4D97-AF65-F5344CB8AC3E}">
        <p14:creationId xmlns:p14="http://schemas.microsoft.com/office/powerpoint/2010/main" val="70530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1F42E441-F637-49EE-AEEB-89D0CB8F2674}"/>
              </a:ext>
            </a:extLst>
          </p:cNvPr>
          <p:cNvSpPr/>
          <p:nvPr/>
        </p:nvSpPr>
        <p:spPr>
          <a:xfrm>
            <a:off x="0" y="4367639"/>
            <a:ext cx="11707367" cy="1925282"/>
          </a:xfrm>
          <a:prstGeom prst="rect">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A04BF3B9-95BE-4E8A-8961-069332B7E9F7}"/>
              </a:ext>
            </a:extLst>
          </p:cNvPr>
          <p:cNvSpPr txBox="1"/>
          <p:nvPr/>
        </p:nvSpPr>
        <p:spPr>
          <a:xfrm>
            <a:off x="828826" y="4646724"/>
            <a:ext cx="10049713" cy="118753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6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Simple View of Reading</a:t>
            </a:r>
          </a:p>
        </p:txBody>
      </p:sp>
      <p:sp>
        <p:nvSpPr>
          <p:cNvPr id="4" name="Rectangle 3" descr="&quot;&quot;">
            <a:extLst>
              <a:ext uri="{FF2B5EF4-FFF2-40B4-BE49-F238E27FC236}">
                <a16:creationId xmlns:a16="http://schemas.microsoft.com/office/drawing/2014/main" id="{109DA3EB-4B47-46F9-B90A-3AA33589E730}"/>
              </a:ext>
            </a:extLst>
          </p:cNvPr>
          <p:cNvSpPr/>
          <p:nvPr/>
        </p:nvSpPr>
        <p:spPr>
          <a:xfrm>
            <a:off x="0" y="0"/>
            <a:ext cx="11707367" cy="49711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Flowchart: Connector 7">
            <a:extLst>
              <a:ext uri="{FF2B5EF4-FFF2-40B4-BE49-F238E27FC236}">
                <a16:creationId xmlns:a16="http://schemas.microsoft.com/office/drawing/2014/main" id="{3FAE8B48-4133-43B7-9F35-D1627DF796F9}"/>
              </a:ext>
              <a:ext uri="{C183D7F6-B498-43B3-948B-1728B52AA6E4}">
                <adec:decorative xmlns:adec="http://schemas.microsoft.com/office/drawing/2017/decorative" val="1"/>
              </a:ext>
            </a:extLst>
          </p:cNvPr>
          <p:cNvSpPr/>
          <p:nvPr/>
        </p:nvSpPr>
        <p:spPr>
          <a:xfrm>
            <a:off x="638324" y="1170817"/>
            <a:ext cx="2627120" cy="2523115"/>
          </a:xfrm>
          <a:prstGeom prst="flowChartConnector">
            <a:avLst/>
          </a:prstGeom>
          <a:solidFill>
            <a:schemeClr val="bg1"/>
          </a:solidFill>
          <a:ln w="762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5A2AC1CC-6282-4A2B-B875-748634C8698F}"/>
              </a:ext>
              <a:ext uri="{C183D7F6-B498-43B3-948B-1728B52AA6E4}">
                <adec:decorative xmlns:adec="http://schemas.microsoft.com/office/drawing/2017/decorative" val="1"/>
              </a:ext>
            </a:extLst>
          </p:cNvPr>
          <p:cNvSpPr/>
          <p:nvPr/>
        </p:nvSpPr>
        <p:spPr>
          <a:xfrm>
            <a:off x="4540123" y="1170816"/>
            <a:ext cx="2627120" cy="2523115"/>
          </a:xfrm>
          <a:prstGeom prst="flowChartConnector">
            <a:avLst/>
          </a:prstGeom>
          <a:solidFill>
            <a:schemeClr val="bg1"/>
          </a:solidFill>
          <a:ln w="762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D3DF2305-A353-4229-AD14-B0B082B74590}"/>
              </a:ext>
              <a:ext uri="{C183D7F6-B498-43B3-948B-1728B52AA6E4}">
                <adec:decorative xmlns:adec="http://schemas.microsoft.com/office/drawing/2017/decorative" val="1"/>
              </a:ext>
            </a:extLst>
          </p:cNvPr>
          <p:cNvSpPr/>
          <p:nvPr/>
        </p:nvSpPr>
        <p:spPr>
          <a:xfrm>
            <a:off x="8441922" y="1170815"/>
            <a:ext cx="2627120" cy="2523115"/>
          </a:xfrm>
          <a:prstGeom prst="flowChartConnector">
            <a:avLst/>
          </a:prstGeom>
          <a:solidFill>
            <a:schemeClr val="bg1"/>
          </a:solidFill>
          <a:ln w="762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descr="Decoding (D)">
            <a:extLst>
              <a:ext uri="{FF2B5EF4-FFF2-40B4-BE49-F238E27FC236}">
                <a16:creationId xmlns:a16="http://schemas.microsoft.com/office/drawing/2014/main" id="{7085BFCB-5C49-4943-A4BB-B420D76AB4B7}"/>
              </a:ext>
            </a:extLst>
          </p:cNvPr>
          <p:cNvSpPr txBox="1"/>
          <p:nvPr/>
        </p:nvSpPr>
        <p:spPr>
          <a:xfrm>
            <a:off x="1122958" y="1647542"/>
            <a:ext cx="1681655" cy="1569660"/>
          </a:xfrm>
          <a:prstGeom prst="rect">
            <a:avLst/>
          </a:prstGeom>
          <a:noFill/>
          <a:ln>
            <a:noFill/>
          </a:ln>
        </p:spPr>
        <p:txBody>
          <a:bodyPr wrap="square" rtlCol="0">
            <a:spAutoFit/>
          </a:bodyPr>
          <a:lstStyle/>
          <a:p>
            <a:pPr algn="ctr"/>
            <a:r>
              <a:rPr lang="en-US" sz="9600" dirty="0">
                <a:solidFill>
                  <a:srgbClr val="BF0D3E"/>
                </a:solidFill>
                <a:latin typeface="Arial Black" panose="020B0A04020102020204" pitchFamily="34" charset="0"/>
              </a:rPr>
              <a:t>D</a:t>
            </a:r>
          </a:p>
        </p:txBody>
      </p:sp>
      <p:sp>
        <p:nvSpPr>
          <p:cNvPr id="12" name="TextBox 11" descr="Language Comprehension (LC)">
            <a:extLst>
              <a:ext uri="{FF2B5EF4-FFF2-40B4-BE49-F238E27FC236}">
                <a16:creationId xmlns:a16="http://schemas.microsoft.com/office/drawing/2014/main" id="{2732030F-F0E9-4CCE-9434-4A054C384183}"/>
              </a:ext>
            </a:extLst>
          </p:cNvPr>
          <p:cNvSpPr txBox="1"/>
          <p:nvPr/>
        </p:nvSpPr>
        <p:spPr>
          <a:xfrm>
            <a:off x="4635062" y="1647544"/>
            <a:ext cx="2532181" cy="1569660"/>
          </a:xfrm>
          <a:prstGeom prst="rect">
            <a:avLst/>
          </a:prstGeom>
          <a:noFill/>
          <a:ln>
            <a:noFill/>
          </a:ln>
        </p:spPr>
        <p:txBody>
          <a:bodyPr wrap="square" rtlCol="0">
            <a:spAutoFit/>
          </a:bodyPr>
          <a:lstStyle/>
          <a:p>
            <a:pPr algn="ctr"/>
            <a:r>
              <a:rPr lang="en-US" sz="9600" dirty="0">
                <a:solidFill>
                  <a:srgbClr val="BF0D3E"/>
                </a:solidFill>
                <a:latin typeface="Arial Black" panose="020B0A04020102020204" pitchFamily="34" charset="0"/>
              </a:rPr>
              <a:t>LC</a:t>
            </a:r>
          </a:p>
        </p:txBody>
      </p:sp>
      <p:sp>
        <p:nvSpPr>
          <p:cNvPr id="13" name="TextBox 12">
            <a:extLst>
              <a:ext uri="{FF2B5EF4-FFF2-40B4-BE49-F238E27FC236}">
                <a16:creationId xmlns:a16="http://schemas.microsoft.com/office/drawing/2014/main" id="{EFBF50D5-0099-4512-A090-C40816A63F2D}"/>
              </a:ext>
            </a:extLst>
          </p:cNvPr>
          <p:cNvSpPr txBox="1"/>
          <p:nvPr/>
        </p:nvSpPr>
        <p:spPr>
          <a:xfrm>
            <a:off x="8126378" y="1647544"/>
            <a:ext cx="3258207" cy="1569660"/>
          </a:xfrm>
          <a:prstGeom prst="rect">
            <a:avLst/>
          </a:prstGeom>
          <a:noFill/>
          <a:ln>
            <a:noFill/>
          </a:ln>
        </p:spPr>
        <p:txBody>
          <a:bodyPr wrap="square" rtlCol="0">
            <a:spAutoFit/>
          </a:bodyPr>
          <a:lstStyle/>
          <a:p>
            <a:pPr algn="ctr"/>
            <a:r>
              <a:rPr lang="en-US" sz="9600" dirty="0">
                <a:solidFill>
                  <a:srgbClr val="012369"/>
                </a:solidFill>
                <a:latin typeface="Arial Black" panose="020B0A04020102020204" pitchFamily="34" charset="0"/>
              </a:rPr>
              <a:t>RC</a:t>
            </a:r>
          </a:p>
        </p:txBody>
      </p:sp>
      <p:sp>
        <p:nvSpPr>
          <p:cNvPr id="14" name="Multiplication Sign 13" descr="times symbol">
            <a:extLst>
              <a:ext uri="{FF2B5EF4-FFF2-40B4-BE49-F238E27FC236}">
                <a16:creationId xmlns:a16="http://schemas.microsoft.com/office/drawing/2014/main" id="{F87C4F4C-B9A8-40E0-8009-B50BDC8F3487}"/>
              </a:ext>
            </a:extLst>
          </p:cNvPr>
          <p:cNvSpPr/>
          <p:nvPr/>
        </p:nvSpPr>
        <p:spPr>
          <a:xfrm>
            <a:off x="3382522" y="2002588"/>
            <a:ext cx="956787" cy="1051034"/>
          </a:xfrm>
          <a:prstGeom prst="mathMultiply">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AF17"/>
              </a:solidFill>
            </a:endParaRPr>
          </a:p>
        </p:txBody>
      </p:sp>
      <p:sp>
        <p:nvSpPr>
          <p:cNvPr id="15" name="Equals 14" descr="equal to symbol">
            <a:extLst>
              <a:ext uri="{FF2B5EF4-FFF2-40B4-BE49-F238E27FC236}">
                <a16:creationId xmlns:a16="http://schemas.microsoft.com/office/drawing/2014/main" id="{1C4231B2-07D9-42AE-80F7-0D541BB12C67}"/>
              </a:ext>
            </a:extLst>
          </p:cNvPr>
          <p:cNvSpPr/>
          <p:nvPr/>
        </p:nvSpPr>
        <p:spPr>
          <a:xfrm>
            <a:off x="7286942" y="2043671"/>
            <a:ext cx="1009459" cy="893379"/>
          </a:xfrm>
          <a:prstGeom prst="mathEqual">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1E7A47BE-3856-F269-AC5B-C71225C4E3BC}"/>
              </a:ext>
              <a:ext uri="{C183D7F6-B498-43B3-948B-1728B52AA6E4}">
                <adec:decorative xmlns:adec="http://schemas.microsoft.com/office/drawing/2017/decorative" val="1"/>
              </a:ext>
            </a:extLst>
          </p:cNvPr>
          <p:cNvSpPr/>
          <p:nvPr/>
        </p:nvSpPr>
        <p:spPr>
          <a:xfrm>
            <a:off x="-2" y="4322138"/>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hidden="1">
            <a:extLst>
              <a:ext uri="{FF2B5EF4-FFF2-40B4-BE49-F238E27FC236}">
                <a16:creationId xmlns:a16="http://schemas.microsoft.com/office/drawing/2014/main" id="{A8C7AC7E-E228-E05D-915A-5992FD12A45F}"/>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Simple View of Reading </a:t>
            </a:r>
            <a:endParaRPr lang="en-US" dirty="0"/>
          </a:p>
        </p:txBody>
      </p:sp>
    </p:spTree>
    <p:extLst>
      <p:ext uri="{BB962C8B-B14F-4D97-AF65-F5344CB8AC3E}">
        <p14:creationId xmlns:p14="http://schemas.microsoft.com/office/powerpoint/2010/main" val="188893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4D6FE3-8512-50CB-4A90-09EBB33AF22F}"/>
              </a:ext>
              <a:ext uri="{C183D7F6-B498-43B3-948B-1728B52AA6E4}">
                <adec:decorative xmlns:adec="http://schemas.microsoft.com/office/drawing/2017/decorative" val="1"/>
              </a:ext>
            </a:extLst>
          </p:cNvPr>
          <p:cNvSpPr txBox="1"/>
          <p:nvPr/>
        </p:nvSpPr>
        <p:spPr>
          <a:xfrm>
            <a:off x="477012" y="495300"/>
            <a:ext cx="11190514" cy="5867400"/>
          </a:xfrm>
          <a:prstGeom prst="rect">
            <a:avLst/>
          </a:prstGeom>
          <a:solidFill>
            <a:schemeClr val="bg1"/>
          </a:solidFill>
          <a:ln w="57150">
            <a:solidFill>
              <a:srgbClr val="FCAF17"/>
            </a:solidFill>
          </a:ln>
        </p:spPr>
        <p:txBody>
          <a:bodyPr wrap="square" rtlCol="0">
            <a:spAutoFit/>
          </a:bodyPr>
          <a:lstStyle/>
          <a:p>
            <a:pPr algn="l"/>
            <a:endParaRPr lang="en-US" dirty="0"/>
          </a:p>
        </p:txBody>
      </p:sp>
      <p:sp>
        <p:nvSpPr>
          <p:cNvPr id="3" name="TextBox 2">
            <a:extLst>
              <a:ext uri="{FF2B5EF4-FFF2-40B4-BE49-F238E27FC236}">
                <a16:creationId xmlns:a16="http://schemas.microsoft.com/office/drawing/2014/main" id="{99E0E550-AE4B-D334-291F-03CE98CFB40B}"/>
              </a:ext>
            </a:extLst>
          </p:cNvPr>
          <p:cNvSpPr txBox="1"/>
          <p:nvPr/>
        </p:nvSpPr>
        <p:spPr>
          <a:xfrm>
            <a:off x="960475" y="871737"/>
            <a:ext cx="10271050" cy="3816429"/>
          </a:xfrm>
          <a:prstGeom prst="rect">
            <a:avLst/>
          </a:prstGeom>
          <a:noFill/>
          <a:ln>
            <a:noFill/>
          </a:ln>
        </p:spPr>
        <p:txBody>
          <a:bodyPr wrap="square" rtlCol="0">
            <a:spAutoFit/>
          </a:bodyPr>
          <a:lstStyle/>
          <a:p>
            <a:pPr algn="ctr"/>
            <a:r>
              <a:rPr lang="en-US" sz="4800" b="1" dirty="0">
                <a:solidFill>
                  <a:srgbClr val="BF0D3E"/>
                </a:solidFill>
                <a:latin typeface="Arial" panose="020B0604020202020204" pitchFamily="34" charset="0"/>
                <a:cs typeface="Arial" panose="020B0604020202020204" pitchFamily="34" charset="0"/>
              </a:rPr>
              <a:t>D(0) X LC(1) = No RC</a:t>
            </a:r>
          </a:p>
          <a:p>
            <a:pPr algn="ctr"/>
            <a:endParaRPr lang="en-US" sz="2800" b="1" dirty="0">
              <a:solidFill>
                <a:srgbClr val="BF0D3E"/>
              </a:solidFill>
              <a:latin typeface="Arial" panose="020B0604020202020204" pitchFamily="34" charset="0"/>
              <a:cs typeface="Arial" panose="020B0604020202020204" pitchFamily="34" charset="0"/>
            </a:endParaRPr>
          </a:p>
          <a:p>
            <a:pPr algn="ctr"/>
            <a:r>
              <a:rPr lang="en-US" sz="4800" b="1" dirty="0">
                <a:solidFill>
                  <a:srgbClr val="BF0D3E"/>
                </a:solidFill>
                <a:latin typeface="Arial" panose="020B0604020202020204" pitchFamily="34" charset="0"/>
                <a:cs typeface="Arial" panose="020B0604020202020204" pitchFamily="34" charset="0"/>
              </a:rPr>
              <a:t>D(1) X LC(0) = No RC</a:t>
            </a:r>
          </a:p>
          <a:p>
            <a:endParaRPr lang="en-US" sz="5400" dirty="0">
              <a:solidFill>
                <a:srgbClr val="0092B1"/>
              </a:solidFill>
              <a:latin typeface="Arial Black" panose="020B0A04020102020204" pitchFamily="34" charset="0"/>
            </a:endParaRPr>
          </a:p>
          <a:p>
            <a:r>
              <a:rPr lang="en-US" sz="6600" dirty="0">
                <a:solidFill>
                  <a:srgbClr val="002F8E"/>
                </a:solidFill>
                <a:latin typeface="Arial Black" panose="020B0A04020102020204" pitchFamily="34" charset="0"/>
              </a:rPr>
              <a:t>  </a:t>
            </a:r>
            <a:r>
              <a:rPr lang="en-US" sz="6600" dirty="0">
                <a:solidFill>
                  <a:srgbClr val="012369"/>
                </a:solidFill>
                <a:latin typeface="Arial Black" panose="020B0A04020102020204" pitchFamily="34" charset="0"/>
              </a:rPr>
              <a:t>D(1) </a:t>
            </a:r>
            <a:r>
              <a:rPr lang="en-US" sz="5400" dirty="0">
                <a:solidFill>
                  <a:srgbClr val="012369"/>
                </a:solidFill>
                <a:latin typeface="Arial Black" panose="020B0A04020102020204" pitchFamily="34" charset="0"/>
              </a:rPr>
              <a:t>X</a:t>
            </a:r>
            <a:r>
              <a:rPr lang="en-US" sz="6600" dirty="0">
                <a:solidFill>
                  <a:srgbClr val="012369"/>
                </a:solidFill>
                <a:latin typeface="Arial Black" panose="020B0A04020102020204" pitchFamily="34" charset="0"/>
              </a:rPr>
              <a:t> LC(1)  =</a:t>
            </a:r>
            <a:r>
              <a:rPr lang="en-US" sz="5400" dirty="0">
                <a:solidFill>
                  <a:srgbClr val="012369"/>
                </a:solidFill>
                <a:latin typeface="Arial Black" panose="020B0A04020102020204" pitchFamily="34" charset="0"/>
              </a:rPr>
              <a:t> </a:t>
            </a:r>
            <a:r>
              <a:rPr lang="en-US" sz="6600" dirty="0">
                <a:solidFill>
                  <a:srgbClr val="012369"/>
                </a:solidFill>
                <a:latin typeface="Arial Black" panose="020B0A04020102020204" pitchFamily="34" charset="0"/>
              </a:rPr>
              <a:t> RC</a:t>
            </a:r>
          </a:p>
        </p:txBody>
      </p:sp>
      <p:sp>
        <p:nvSpPr>
          <p:cNvPr id="4" name="Rectangle 3">
            <a:extLst>
              <a:ext uri="{FF2B5EF4-FFF2-40B4-BE49-F238E27FC236}">
                <a16:creationId xmlns:a16="http://schemas.microsoft.com/office/drawing/2014/main" id="{F656011A-5802-B4AF-2D0D-1F96680D464E}"/>
              </a:ext>
              <a:ext uri="{C183D7F6-B498-43B3-948B-1728B52AA6E4}">
                <adec:decorative xmlns:adec="http://schemas.microsoft.com/office/drawing/2017/decorative" val="1"/>
              </a:ext>
            </a:extLst>
          </p:cNvPr>
          <p:cNvSpPr/>
          <p:nvPr/>
        </p:nvSpPr>
        <p:spPr>
          <a:xfrm>
            <a:off x="930632" y="3067157"/>
            <a:ext cx="10330735" cy="84083"/>
          </a:xfrm>
          <a:prstGeom prst="rect">
            <a:avLst/>
          </a:prstGeom>
          <a:solidFill>
            <a:srgbClr val="002F8E"/>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86A8FB-1C23-0532-8662-253B013C72C7}"/>
              </a:ext>
            </a:extLst>
          </p:cNvPr>
          <p:cNvSpPr txBox="1"/>
          <p:nvPr/>
        </p:nvSpPr>
        <p:spPr>
          <a:xfrm>
            <a:off x="1408385" y="4972684"/>
            <a:ext cx="2352931" cy="584775"/>
          </a:xfrm>
          <a:prstGeom prst="rect">
            <a:avLst/>
          </a:prstGeom>
          <a:noFill/>
          <a:ln>
            <a:noFill/>
          </a:ln>
        </p:spPr>
        <p:txBody>
          <a:bodyPr wrap="square" rtlCol="0">
            <a:spAutoFit/>
          </a:bodyPr>
          <a:lstStyle/>
          <a:p>
            <a:pPr algn="ctr"/>
            <a:r>
              <a:rPr lang="en-US" sz="3200" b="1" dirty="0">
                <a:solidFill>
                  <a:srgbClr val="012369"/>
                </a:solidFill>
                <a:latin typeface="Arial" panose="020B0604020202020204" pitchFamily="34" charset="0"/>
                <a:cs typeface="Arial" panose="020B0604020202020204" pitchFamily="34" charset="0"/>
              </a:rPr>
              <a:t>Decoding</a:t>
            </a:r>
          </a:p>
        </p:txBody>
      </p:sp>
      <p:sp>
        <p:nvSpPr>
          <p:cNvPr id="6" name="TextBox 5">
            <a:extLst>
              <a:ext uri="{FF2B5EF4-FFF2-40B4-BE49-F238E27FC236}">
                <a16:creationId xmlns:a16="http://schemas.microsoft.com/office/drawing/2014/main" id="{7ADCC605-B388-C860-A26B-AE18ABA64EF5}"/>
              </a:ext>
            </a:extLst>
          </p:cNvPr>
          <p:cNvSpPr txBox="1"/>
          <p:nvPr/>
        </p:nvSpPr>
        <p:spPr>
          <a:xfrm>
            <a:off x="3647091" y="4709756"/>
            <a:ext cx="4214648" cy="1077218"/>
          </a:xfrm>
          <a:prstGeom prst="rect">
            <a:avLst/>
          </a:prstGeom>
          <a:noFill/>
          <a:ln>
            <a:noFill/>
          </a:ln>
        </p:spPr>
        <p:txBody>
          <a:bodyPr wrap="square" rtlCol="0">
            <a:spAutoFit/>
          </a:bodyPr>
          <a:lstStyle/>
          <a:p>
            <a:pPr algn="ctr"/>
            <a:r>
              <a:rPr lang="en-US" sz="3200" b="1" dirty="0">
                <a:solidFill>
                  <a:srgbClr val="012369"/>
                </a:solidFill>
                <a:latin typeface="Arial" panose="020B0604020202020204" pitchFamily="34" charset="0"/>
                <a:cs typeface="Arial" panose="020B0604020202020204" pitchFamily="34" charset="0"/>
              </a:rPr>
              <a:t>Language        Comprehension</a:t>
            </a:r>
          </a:p>
        </p:txBody>
      </p:sp>
      <p:sp>
        <p:nvSpPr>
          <p:cNvPr id="7" name="TextBox 6">
            <a:extLst>
              <a:ext uri="{FF2B5EF4-FFF2-40B4-BE49-F238E27FC236}">
                <a16:creationId xmlns:a16="http://schemas.microsoft.com/office/drawing/2014/main" id="{3A1FF5E3-E600-84CC-FA4F-68EEE90AC724}"/>
              </a:ext>
            </a:extLst>
          </p:cNvPr>
          <p:cNvSpPr txBox="1"/>
          <p:nvPr/>
        </p:nvSpPr>
        <p:spPr>
          <a:xfrm>
            <a:off x="7315200" y="4726463"/>
            <a:ext cx="4399788" cy="1077218"/>
          </a:xfrm>
          <a:prstGeom prst="rect">
            <a:avLst/>
          </a:prstGeom>
          <a:noFill/>
          <a:ln>
            <a:noFill/>
          </a:ln>
        </p:spPr>
        <p:txBody>
          <a:bodyPr wrap="square" rtlCol="0">
            <a:spAutoFit/>
          </a:bodyPr>
          <a:lstStyle/>
          <a:p>
            <a:pPr algn="ctr"/>
            <a:r>
              <a:rPr lang="en-US" sz="3200" b="1" dirty="0">
                <a:solidFill>
                  <a:srgbClr val="012369"/>
                </a:solidFill>
                <a:latin typeface="Arial" panose="020B0604020202020204" pitchFamily="34" charset="0"/>
                <a:cs typeface="Arial" panose="020B0604020202020204" pitchFamily="34" charset="0"/>
              </a:rPr>
              <a:t>Reading Comprehension</a:t>
            </a:r>
          </a:p>
        </p:txBody>
      </p:sp>
      <p:sp>
        <p:nvSpPr>
          <p:cNvPr id="8" name="Title 7" hidden="1">
            <a:extLst>
              <a:ext uri="{FF2B5EF4-FFF2-40B4-BE49-F238E27FC236}">
                <a16:creationId xmlns:a16="http://schemas.microsoft.com/office/drawing/2014/main" id="{2A289F50-19E2-CC9A-4A4F-AC8BC48A51FA}"/>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Decoding and Language Comprehension </a:t>
            </a:r>
            <a:endParaRPr lang="en-US" dirty="0"/>
          </a:p>
        </p:txBody>
      </p:sp>
    </p:spTree>
    <p:extLst>
      <p:ext uri="{BB962C8B-B14F-4D97-AF65-F5344CB8AC3E}">
        <p14:creationId xmlns:p14="http://schemas.microsoft.com/office/powerpoint/2010/main" val="318767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BBAD02-A529-FB31-E389-FDCBDC3A75D0}"/>
              </a:ext>
              <a:ext uri="{C183D7F6-B498-43B3-948B-1728B52AA6E4}">
                <adec:decorative xmlns:adec="http://schemas.microsoft.com/office/drawing/2017/decorative" val="1"/>
              </a:ext>
            </a:extLst>
          </p:cNvPr>
          <p:cNvSpPr txBox="1"/>
          <p:nvPr/>
        </p:nvSpPr>
        <p:spPr>
          <a:xfrm>
            <a:off x="0" y="2397651"/>
            <a:ext cx="12192000" cy="2322356"/>
          </a:xfrm>
          <a:prstGeom prst="rect">
            <a:avLst/>
          </a:prstGeom>
          <a:solidFill>
            <a:schemeClr val="bg1"/>
          </a:solidFill>
          <a:ln>
            <a:noFill/>
          </a:ln>
        </p:spPr>
        <p:txBody>
          <a:bodyPr wrap="square" rtlCol="0">
            <a:spAutoFit/>
          </a:bodyPr>
          <a:lstStyle/>
          <a:p>
            <a:pPr algn="l"/>
            <a:endParaRPr lang="en-US" dirty="0"/>
          </a:p>
        </p:txBody>
      </p:sp>
      <p:sp>
        <p:nvSpPr>
          <p:cNvPr id="2" name="Text Box 3">
            <a:extLst>
              <a:ext uri="{FF2B5EF4-FFF2-40B4-BE49-F238E27FC236}">
                <a16:creationId xmlns:a16="http://schemas.microsoft.com/office/drawing/2014/main" id="{5BC8215A-3550-408E-7049-33CE321FC947}"/>
              </a:ext>
            </a:extLst>
          </p:cNvPr>
          <p:cNvSpPr txBox="1"/>
          <p:nvPr/>
        </p:nvSpPr>
        <p:spPr>
          <a:xfrm>
            <a:off x="4583124" y="1185552"/>
            <a:ext cx="6927574" cy="4486896"/>
          </a:xfrm>
          <a:prstGeom prst="rect">
            <a:avLst/>
          </a:prstGeom>
          <a:solidFill>
            <a:schemeClr val="lt1"/>
          </a:solidFill>
          <a:ln w="57150">
            <a:solidFill>
              <a:srgbClr val="FCAF17"/>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600" dirty="0">
                <a:solidFill>
                  <a:srgbClr val="000000"/>
                </a:solidFill>
                <a:effectLst/>
                <a:latin typeface="Arial" panose="020B0604020202020204" pitchFamily="34" charset="0"/>
                <a:ea typeface="Calibri" panose="020F0502020204030204" pitchFamily="34" charset="0"/>
              </a:rPr>
              <a:t> </a:t>
            </a:r>
            <a:endParaRPr lang="en-US" sz="1200" dirty="0">
              <a:solidFill>
                <a:srgbClr val="000000"/>
              </a:solidFill>
              <a:effectLst/>
              <a:latin typeface="Arial" panose="020B0604020202020204" pitchFamily="34" charset="0"/>
              <a:ea typeface="Calibri" panose="020F0502020204030204" pitchFamily="34" charset="0"/>
            </a:endParaRPr>
          </a:p>
          <a:p>
            <a:pPr marL="0" marR="0" algn="ctr">
              <a:spcBef>
                <a:spcPts val="0"/>
              </a:spcBef>
              <a:spcAft>
                <a:spcPts val="0"/>
              </a:spcAft>
            </a:pPr>
            <a:endParaRPr lang="en-US" sz="200" b="1" dirty="0">
              <a:solidFill>
                <a:srgbClr val="002F8E"/>
              </a:solidFill>
              <a:effectLst/>
              <a:latin typeface="Arial" panose="020B0604020202020204" pitchFamily="34" charset="0"/>
              <a:ea typeface="Calibri" panose="020F0502020204030204" pitchFamily="34" charset="0"/>
            </a:endParaRPr>
          </a:p>
          <a:p>
            <a:pPr marL="0" marR="0" algn="ctr">
              <a:lnSpc>
                <a:spcPct val="150000"/>
              </a:lnSpc>
              <a:spcBef>
                <a:spcPts val="0"/>
              </a:spcBef>
              <a:spcAft>
                <a:spcPts val="0"/>
              </a:spcAft>
            </a:pPr>
            <a:r>
              <a:rPr lang="en-US" sz="4400" b="1" dirty="0">
                <a:solidFill>
                  <a:srgbClr val="002F8E"/>
                </a:solidFill>
                <a:effectLst/>
                <a:latin typeface="Arial" panose="020B0604020202020204" pitchFamily="34" charset="0"/>
                <a:ea typeface="Calibri" panose="020F0502020204030204" pitchFamily="34" charset="0"/>
              </a:rPr>
              <a:t>Vocabulary Knowledge</a:t>
            </a:r>
            <a:endParaRPr lang="en-US" sz="4400" dirty="0">
              <a:solidFill>
                <a:srgbClr val="002F8E"/>
              </a:solidFill>
              <a:effectLst/>
              <a:latin typeface="Arial" panose="020B0604020202020204" pitchFamily="34" charset="0"/>
              <a:ea typeface="Calibri" panose="020F0502020204030204" pitchFamily="34" charset="0"/>
            </a:endParaRPr>
          </a:p>
          <a:p>
            <a:pPr marL="0" marR="0" algn="ctr">
              <a:lnSpc>
                <a:spcPct val="150000"/>
              </a:lnSpc>
              <a:spcBef>
                <a:spcPts val="0"/>
              </a:spcBef>
              <a:spcAft>
                <a:spcPts val="0"/>
              </a:spcAft>
            </a:pPr>
            <a:r>
              <a:rPr lang="en-US" sz="4400" b="1" dirty="0">
                <a:solidFill>
                  <a:srgbClr val="002F8E"/>
                </a:solidFill>
                <a:effectLst/>
                <a:latin typeface="Arial" panose="020B0604020202020204" pitchFamily="34" charset="0"/>
                <a:ea typeface="Calibri" panose="020F0502020204030204" pitchFamily="34" charset="0"/>
              </a:rPr>
              <a:t>Analyze Word Parts</a:t>
            </a:r>
            <a:endParaRPr lang="en-US" sz="4400" dirty="0">
              <a:solidFill>
                <a:srgbClr val="002F8E"/>
              </a:solidFill>
              <a:effectLst/>
              <a:latin typeface="Arial" panose="020B0604020202020204" pitchFamily="34" charset="0"/>
              <a:ea typeface="Calibri" panose="020F0502020204030204" pitchFamily="34" charset="0"/>
            </a:endParaRPr>
          </a:p>
          <a:p>
            <a:pPr marL="0" marR="0" algn="ctr">
              <a:lnSpc>
                <a:spcPct val="150000"/>
              </a:lnSpc>
              <a:spcBef>
                <a:spcPts val="0"/>
              </a:spcBef>
              <a:spcAft>
                <a:spcPts val="0"/>
              </a:spcAft>
            </a:pPr>
            <a:r>
              <a:rPr lang="en-US" sz="4400" b="1" dirty="0">
                <a:solidFill>
                  <a:srgbClr val="002F8E"/>
                </a:solidFill>
                <a:effectLst/>
                <a:latin typeface="Arial" panose="020B0604020202020204" pitchFamily="34" charset="0"/>
                <a:ea typeface="Calibri" panose="020F0502020204030204" pitchFamily="34" charset="0"/>
              </a:rPr>
              <a:t>Connect to Text</a:t>
            </a:r>
            <a:endParaRPr lang="en-US" sz="4400" dirty="0">
              <a:solidFill>
                <a:srgbClr val="002F8E"/>
              </a:solidFill>
              <a:effectLst/>
              <a:latin typeface="Arial" panose="020B0604020202020204" pitchFamily="34" charset="0"/>
              <a:ea typeface="Calibri" panose="020F0502020204030204" pitchFamily="34" charset="0"/>
            </a:endParaRPr>
          </a:p>
          <a:p>
            <a:pPr marL="0" marR="0" algn="ctr">
              <a:lnSpc>
                <a:spcPct val="150000"/>
              </a:lnSpc>
              <a:spcBef>
                <a:spcPts val="0"/>
              </a:spcBef>
              <a:spcAft>
                <a:spcPts val="800"/>
              </a:spcAft>
            </a:pPr>
            <a:r>
              <a:rPr lang="en-US" sz="4400" b="1" dirty="0">
                <a:solidFill>
                  <a:srgbClr val="002F8E"/>
                </a:solidFill>
                <a:effectLst/>
                <a:latin typeface="Arial" panose="020B0604020202020204" pitchFamily="34" charset="0"/>
                <a:ea typeface="Calibri" panose="020F0502020204030204" pitchFamily="34" charset="0"/>
                <a:cs typeface="Calibri" panose="020F0502020204030204" pitchFamily="34" charset="0"/>
              </a:rPr>
              <a:t>Comprehension</a:t>
            </a:r>
            <a:endParaRPr lang="en-US" sz="4400" dirty="0">
              <a:solidFill>
                <a:srgbClr val="002F8E"/>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62D349A-DC0F-1829-7F32-94ADAAB3B5DD}"/>
              </a:ext>
            </a:extLst>
          </p:cNvPr>
          <p:cNvSpPr txBox="1"/>
          <p:nvPr/>
        </p:nvSpPr>
        <p:spPr>
          <a:xfrm>
            <a:off x="0" y="2411683"/>
            <a:ext cx="4583124" cy="2308324"/>
          </a:xfrm>
          <a:prstGeom prst="rect">
            <a:avLst/>
          </a:prstGeom>
          <a:noFill/>
          <a:ln>
            <a:noFill/>
          </a:ln>
        </p:spPr>
        <p:txBody>
          <a:bodyPr wrap="square" rtlCol="0">
            <a:spAutoFit/>
          </a:bodyPr>
          <a:lstStyle/>
          <a:p>
            <a:pPr algn="ctr"/>
            <a:r>
              <a:rPr lang="en-US" sz="4800" b="1" dirty="0">
                <a:solidFill>
                  <a:srgbClr val="BF0D3E"/>
                </a:solidFill>
                <a:latin typeface="Arial" panose="020B0604020202020204" pitchFamily="34" charset="0"/>
                <a:cs typeface="Arial" panose="020B0604020202020204" pitchFamily="34" charset="0"/>
              </a:rPr>
              <a:t>Institute of Education Sciences</a:t>
            </a:r>
          </a:p>
        </p:txBody>
      </p:sp>
      <p:sp>
        <p:nvSpPr>
          <p:cNvPr id="3" name="Title 2" hidden="1">
            <a:extLst>
              <a:ext uri="{FF2B5EF4-FFF2-40B4-BE49-F238E27FC236}">
                <a16:creationId xmlns:a16="http://schemas.microsoft.com/office/drawing/2014/main" id="{29D9FEC5-5EDA-C2F5-58DE-F48AE5A539F2}"/>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Institute</a:t>
            </a:r>
            <a:r>
              <a:rPr lang="en-US" sz="1200"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Educational Sciences</a:t>
            </a:r>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20393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C82DC81-4A95-63F4-E49B-14A38BEA3F70}"/>
              </a:ext>
              <a:ext uri="{C183D7F6-B498-43B3-948B-1728B52AA6E4}">
                <adec:decorative xmlns:adec="http://schemas.microsoft.com/office/drawing/2017/decorative" val="1"/>
              </a:ext>
            </a:extLst>
          </p:cNvPr>
          <p:cNvSpPr txBox="1"/>
          <p:nvPr/>
        </p:nvSpPr>
        <p:spPr>
          <a:xfrm>
            <a:off x="3647324" y="487476"/>
            <a:ext cx="7892143" cy="5883048"/>
          </a:xfrm>
          <a:prstGeom prst="rect">
            <a:avLst/>
          </a:prstGeom>
          <a:solidFill>
            <a:schemeClr val="bg1"/>
          </a:solidFill>
          <a:ln w="76200">
            <a:solidFill>
              <a:srgbClr val="012369"/>
            </a:solidFill>
          </a:ln>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B3D0AA13-F491-05AA-69DC-9AF12EC74E6A}"/>
              </a:ext>
              <a:ext uri="{C183D7F6-B498-43B3-948B-1728B52AA6E4}">
                <adec:decorative xmlns:adec="http://schemas.microsoft.com/office/drawing/2017/decorative" val="1"/>
              </a:ext>
            </a:extLst>
          </p:cNvPr>
          <p:cNvSpPr txBox="1"/>
          <p:nvPr/>
        </p:nvSpPr>
        <p:spPr>
          <a:xfrm>
            <a:off x="-30074" y="733425"/>
            <a:ext cx="3467100" cy="5391150"/>
          </a:xfrm>
          <a:prstGeom prst="rect">
            <a:avLst/>
          </a:prstGeom>
          <a:solidFill>
            <a:srgbClr val="012369"/>
          </a:solidFill>
          <a:ln>
            <a:noFill/>
          </a:ln>
        </p:spPr>
        <p:txBody>
          <a:bodyPr wrap="square" rtlCol="0">
            <a:spAutoFit/>
          </a:bodyPr>
          <a:lstStyle/>
          <a:p>
            <a:pPr algn="l"/>
            <a:endParaRPr lang="en-US" dirty="0"/>
          </a:p>
        </p:txBody>
      </p:sp>
      <p:pic>
        <p:nvPicPr>
          <p:cNvPr id="4" name="Picture 3" descr="Puzzle pieces connected together">
            <a:extLst>
              <a:ext uri="{FF2B5EF4-FFF2-40B4-BE49-F238E27FC236}">
                <a16:creationId xmlns:a16="http://schemas.microsoft.com/office/drawing/2014/main" id="{4DC9A6EB-92BC-0576-6846-C433B8EDBABA}"/>
              </a:ext>
            </a:extLst>
          </p:cNvPr>
          <p:cNvPicPr/>
          <p:nvPr/>
        </p:nvPicPr>
        <p:blipFill rotWithShape="1">
          <a:blip r:embed="rId3" cstate="print">
            <a:extLst>
              <a:ext uri="{28A0092B-C50C-407E-A947-70E740481C1C}">
                <a14:useLocalDpi xmlns:a14="http://schemas.microsoft.com/office/drawing/2010/main" val="0"/>
              </a:ext>
            </a:extLst>
          </a:blip>
          <a:srcRect t="18124" b="18373"/>
          <a:stretch/>
        </p:blipFill>
        <p:spPr bwMode="auto">
          <a:xfrm rot="5400000">
            <a:off x="2196632" y="2287119"/>
            <a:ext cx="5297259" cy="228376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7D08AE1C-4318-D8E4-8606-C5F924726EF6}"/>
              </a:ext>
            </a:extLst>
          </p:cNvPr>
          <p:cNvSpPr txBox="1"/>
          <p:nvPr/>
        </p:nvSpPr>
        <p:spPr>
          <a:xfrm>
            <a:off x="6262965" y="1534585"/>
            <a:ext cx="4200047" cy="707886"/>
          </a:xfrm>
          <a:prstGeom prst="rect">
            <a:avLst/>
          </a:prstGeom>
          <a:noFill/>
        </p:spPr>
        <p:txBody>
          <a:bodyPr wrap="square" rtlCol="0">
            <a:spAutoFit/>
          </a:bodyPr>
          <a:lstStyle/>
          <a:p>
            <a:pPr algn="ctr"/>
            <a:r>
              <a:rPr lang="en-US" sz="4000" b="1" dirty="0">
                <a:solidFill>
                  <a:srgbClr val="BF0D3E"/>
                </a:solidFill>
                <a:latin typeface="Arial" panose="020B0604020202020204" pitchFamily="34" charset="0"/>
                <a:cs typeface="Arial" panose="020B0604020202020204" pitchFamily="34" charset="0"/>
              </a:rPr>
              <a:t>ELA Standards</a:t>
            </a:r>
          </a:p>
        </p:txBody>
      </p:sp>
      <p:sp>
        <p:nvSpPr>
          <p:cNvPr id="6" name="TextBox 5">
            <a:extLst>
              <a:ext uri="{FF2B5EF4-FFF2-40B4-BE49-F238E27FC236}">
                <a16:creationId xmlns:a16="http://schemas.microsoft.com/office/drawing/2014/main" id="{AC88A21A-E75D-7B55-8B17-717E22FC7527}"/>
              </a:ext>
            </a:extLst>
          </p:cNvPr>
          <p:cNvSpPr txBox="1"/>
          <p:nvPr/>
        </p:nvSpPr>
        <p:spPr>
          <a:xfrm>
            <a:off x="6360018" y="2583192"/>
            <a:ext cx="4005943" cy="1569660"/>
          </a:xfrm>
          <a:prstGeom prst="rect">
            <a:avLst/>
          </a:prstGeom>
          <a:noFill/>
        </p:spPr>
        <p:txBody>
          <a:bodyPr wrap="square" rtlCol="0">
            <a:spAutoFit/>
          </a:bodyPr>
          <a:lstStyle/>
          <a:p>
            <a:pPr algn="ctr"/>
            <a:r>
              <a:rPr lang="en-US" sz="4800" b="1" dirty="0">
                <a:solidFill>
                  <a:srgbClr val="002B82"/>
                </a:solidFill>
                <a:latin typeface="Arial" panose="020B0604020202020204" pitchFamily="34" charset="0"/>
                <a:cs typeface="Arial" panose="020B0604020202020204" pitchFamily="34" charset="0"/>
              </a:rPr>
              <a:t>Increased Achievement</a:t>
            </a:r>
          </a:p>
        </p:txBody>
      </p:sp>
      <p:sp>
        <p:nvSpPr>
          <p:cNvPr id="7" name="TextBox 6">
            <a:extLst>
              <a:ext uri="{FF2B5EF4-FFF2-40B4-BE49-F238E27FC236}">
                <a16:creationId xmlns:a16="http://schemas.microsoft.com/office/drawing/2014/main" id="{1C75F174-6622-91F5-8A22-56ECBD6A7EFA}"/>
              </a:ext>
            </a:extLst>
          </p:cNvPr>
          <p:cNvSpPr txBox="1"/>
          <p:nvPr/>
        </p:nvSpPr>
        <p:spPr>
          <a:xfrm>
            <a:off x="5465136" y="4493573"/>
            <a:ext cx="6074332" cy="707886"/>
          </a:xfrm>
          <a:prstGeom prst="rect">
            <a:avLst/>
          </a:prstGeom>
          <a:noFill/>
        </p:spPr>
        <p:txBody>
          <a:bodyPr wrap="square" rtlCol="0">
            <a:spAutoFit/>
          </a:bodyPr>
          <a:lstStyle/>
          <a:p>
            <a:pPr algn="ctr"/>
            <a:r>
              <a:rPr lang="en-US" sz="4000" b="1" dirty="0">
                <a:solidFill>
                  <a:srgbClr val="BF0D3E"/>
                </a:solidFill>
                <a:latin typeface="Arial" panose="020B0604020202020204" pitchFamily="34" charset="0"/>
                <a:cs typeface="Arial" panose="020B0604020202020204" pitchFamily="34" charset="0"/>
              </a:rPr>
              <a:t>IES Recommendations</a:t>
            </a:r>
          </a:p>
        </p:txBody>
      </p:sp>
      <p:sp>
        <p:nvSpPr>
          <p:cNvPr id="8" name="TextBox 7">
            <a:extLst>
              <a:ext uri="{FF2B5EF4-FFF2-40B4-BE49-F238E27FC236}">
                <a16:creationId xmlns:a16="http://schemas.microsoft.com/office/drawing/2014/main" id="{5ACC2D02-1A83-B507-CDF2-534DC05E91BF}"/>
              </a:ext>
            </a:extLst>
          </p:cNvPr>
          <p:cNvSpPr txBox="1"/>
          <p:nvPr/>
        </p:nvSpPr>
        <p:spPr>
          <a:xfrm>
            <a:off x="78703" y="2459504"/>
            <a:ext cx="3249545"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Aligning </a:t>
            </a:r>
          </a:p>
          <a:p>
            <a:pPr algn="ctr"/>
            <a:r>
              <a:rPr lang="en-US" sz="6000" b="1" dirty="0">
                <a:solidFill>
                  <a:schemeClr val="bg1"/>
                </a:solidFill>
                <a:latin typeface="Arial" panose="020B0604020202020204" pitchFamily="34" charset="0"/>
                <a:cs typeface="Arial" panose="020B0604020202020204" pitchFamily="34" charset="0"/>
              </a:rPr>
              <a:t>Efforts </a:t>
            </a:r>
          </a:p>
        </p:txBody>
      </p:sp>
      <p:sp>
        <p:nvSpPr>
          <p:cNvPr id="9" name="Rectangle 8">
            <a:extLst>
              <a:ext uri="{FF2B5EF4-FFF2-40B4-BE49-F238E27FC236}">
                <a16:creationId xmlns:a16="http://schemas.microsoft.com/office/drawing/2014/main" id="{309685DD-C118-EB4A-3555-75B81DD3C956}"/>
              </a:ext>
              <a:ext uri="{C183D7F6-B498-43B3-948B-1728B52AA6E4}">
                <adec:decorative xmlns:adec="http://schemas.microsoft.com/office/drawing/2017/decorative" val="1"/>
              </a:ext>
            </a:extLst>
          </p:cNvPr>
          <p:cNvSpPr/>
          <p:nvPr/>
        </p:nvSpPr>
        <p:spPr>
          <a:xfrm>
            <a:off x="11749765" y="733425"/>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hidden="1">
            <a:extLst>
              <a:ext uri="{FF2B5EF4-FFF2-40B4-BE49-F238E27FC236}">
                <a16:creationId xmlns:a16="http://schemas.microsoft.com/office/drawing/2014/main" id="{0FF27F83-EB32-A768-3DE4-E044FAD93367}"/>
              </a:ext>
            </a:extLst>
          </p:cNvPr>
          <p:cNvSpPr>
            <a:spLocks noGrp="1"/>
          </p:cNvSpPr>
          <p:nvPr>
            <p:ph type="title" idx="4294967295"/>
          </p:nvPr>
        </p:nvSpPr>
        <p:spPr/>
        <p:txBody>
          <a:bodyPr/>
          <a:lstStyle/>
          <a:p>
            <a:r>
              <a:rPr lang="en-US" dirty="0"/>
              <a:t>Aligning Efforts</a:t>
            </a:r>
          </a:p>
        </p:txBody>
      </p:sp>
    </p:spTree>
    <p:extLst>
      <p:ext uri="{BB962C8B-B14F-4D97-AF65-F5344CB8AC3E}">
        <p14:creationId xmlns:p14="http://schemas.microsoft.com/office/powerpoint/2010/main" val="148803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umeral one">
            <a:extLst>
              <a:ext uri="{FF2B5EF4-FFF2-40B4-BE49-F238E27FC236}">
                <a16:creationId xmlns:a16="http://schemas.microsoft.com/office/drawing/2014/main" id="{F7AF5164-268B-7953-FE4A-DA8FF0215E20}"/>
              </a:ext>
            </a:extLst>
          </p:cNvPr>
          <p:cNvSpPr txBox="1"/>
          <p:nvPr/>
        </p:nvSpPr>
        <p:spPr>
          <a:xfrm>
            <a:off x="-7913" y="758952"/>
            <a:ext cx="4642228" cy="5422772"/>
          </a:xfrm>
          <a:prstGeom prst="rect">
            <a:avLst/>
          </a:prstGeom>
          <a:solidFill>
            <a:srgbClr val="012369"/>
          </a:solidFill>
          <a:ln>
            <a:noFill/>
          </a:ln>
        </p:spPr>
        <p:txBody>
          <a:bodyPr wrap="square" rtlCol="0">
            <a:spAutoFit/>
          </a:bodyPr>
          <a:lstStyle/>
          <a:p>
            <a:pPr algn="l"/>
            <a:endParaRPr lang="en-US" dirty="0"/>
          </a:p>
        </p:txBody>
      </p:sp>
      <p:sp>
        <p:nvSpPr>
          <p:cNvPr id="5" name="Title 1">
            <a:extLst>
              <a:ext uri="{FF2B5EF4-FFF2-40B4-BE49-F238E27FC236}">
                <a16:creationId xmlns:a16="http://schemas.microsoft.com/office/drawing/2014/main" id="{326192C3-891C-F3F5-FB33-8E8CDD828E55}"/>
              </a:ext>
            </a:extLst>
          </p:cNvPr>
          <p:cNvSpPr txBox="1">
            <a:spLocks/>
          </p:cNvSpPr>
          <p:nvPr/>
        </p:nvSpPr>
        <p:spPr>
          <a:xfrm>
            <a:off x="559593" y="-1603247"/>
            <a:ext cx="3238500" cy="3546348"/>
          </a:xfrm>
          <a:prstGeom prst="rect">
            <a:avLst/>
          </a:prstGeom>
          <a:ln>
            <a:noFill/>
          </a:ln>
        </p:spPr>
        <p:txBody>
          <a:bodyPr>
            <a:no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a:lnSpc>
                <a:spcPct val="150000"/>
              </a:lnSpc>
            </a:pPr>
            <a:r>
              <a:rPr lang="en-US" sz="41300" b="1" dirty="0">
                <a:ln w="38100">
                  <a:noFill/>
                </a:ln>
                <a:solidFill>
                  <a:schemeClr val="bg1"/>
                </a:solidFill>
                <a:latin typeface="Arial Black" panose="020B0A040201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4F3A0702-98E2-6179-5D16-3C9FC37B3B35}"/>
              </a:ext>
            </a:extLst>
          </p:cNvPr>
          <p:cNvSpPr txBox="1"/>
          <p:nvPr/>
        </p:nvSpPr>
        <p:spPr>
          <a:xfrm>
            <a:off x="5252096" y="1105287"/>
            <a:ext cx="5903023" cy="464742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2F8E"/>
                </a:solidFill>
                <a:effectLst/>
                <a:uLnTx/>
                <a:uFillTx/>
                <a:latin typeface="Arial" panose="020B0604020202020204" pitchFamily="34" charset="0"/>
                <a:cs typeface="Arial" panose="020B0604020202020204" pitchFamily="34" charset="0"/>
              </a:rPr>
              <a:t>Provide explicit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2F8E"/>
                </a:solidFill>
                <a:effectLst/>
                <a:uLnTx/>
                <a:uFillTx/>
                <a:latin typeface="Arial" panose="020B0604020202020204" pitchFamily="34" charset="0"/>
                <a:cs typeface="Arial" panose="020B0604020202020204" pitchFamily="34" charset="0"/>
              </a:rPr>
              <a:t>vocabulary instruction</a:t>
            </a:r>
            <a:r>
              <a:rPr kumimoji="0" lang="en-US" sz="8000" b="1" i="0" u="none" strike="noStrike" kern="1200" cap="none" spc="0" normalizeH="0" baseline="0" noProof="0" dirty="0">
                <a:ln>
                  <a:noFill/>
                </a:ln>
                <a:solidFill>
                  <a:srgbClr val="002F8E"/>
                </a:solidFill>
                <a:effectLst/>
                <a:uLnTx/>
                <a:uFillTx/>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5FBF5595-C7A4-FA3D-1F0D-D5989A20C4C5}"/>
              </a:ext>
              <a:ext uri="{C183D7F6-B498-43B3-948B-1728B52AA6E4}">
                <adec:decorative xmlns:adec="http://schemas.microsoft.com/office/drawing/2017/decorative" val="1"/>
              </a:ext>
            </a:extLst>
          </p:cNvPr>
          <p:cNvSpPr/>
          <p:nvPr/>
        </p:nvSpPr>
        <p:spPr>
          <a:xfrm>
            <a:off x="11772900" y="695325"/>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0D3E"/>
              </a:solidFill>
            </a:endParaRPr>
          </a:p>
        </p:txBody>
      </p:sp>
      <p:sp>
        <p:nvSpPr>
          <p:cNvPr id="3" name="Title 2" hidden="1">
            <a:extLst>
              <a:ext uri="{FF2B5EF4-FFF2-40B4-BE49-F238E27FC236}">
                <a16:creationId xmlns:a16="http://schemas.microsoft.com/office/drawing/2014/main" id="{6A821F75-2768-2E3D-B631-1B1F3D4C3D8C}"/>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explicit vocabulary instruction</a:t>
            </a:r>
            <a:endParaRPr lang="en-US" dirty="0"/>
          </a:p>
        </p:txBody>
      </p:sp>
    </p:spTree>
    <p:extLst>
      <p:ext uri="{BB962C8B-B14F-4D97-AF65-F5344CB8AC3E}">
        <p14:creationId xmlns:p14="http://schemas.microsoft.com/office/powerpoint/2010/main" val="393480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7E9F10-B2B3-C2BE-5684-D17A3D84C82F}"/>
              </a:ext>
              <a:ext uri="{C183D7F6-B498-43B3-948B-1728B52AA6E4}">
                <adec:decorative xmlns:adec="http://schemas.microsoft.com/office/drawing/2017/decorative" val="1"/>
              </a:ext>
            </a:extLst>
          </p:cNvPr>
          <p:cNvSpPr txBox="1"/>
          <p:nvPr/>
        </p:nvSpPr>
        <p:spPr>
          <a:xfrm>
            <a:off x="529387" y="493293"/>
            <a:ext cx="11097929" cy="5967663"/>
          </a:xfrm>
          <a:prstGeom prst="rect">
            <a:avLst/>
          </a:prstGeom>
          <a:solidFill>
            <a:schemeClr val="bg1"/>
          </a:solidFill>
          <a:ln w="57150">
            <a:solidFill>
              <a:srgbClr val="FCAF17"/>
            </a:solidFill>
          </a:ln>
        </p:spPr>
        <p:txBody>
          <a:bodyPr wrap="square" rtlCol="0">
            <a:spAutoFit/>
          </a:bodyPr>
          <a:lstStyle/>
          <a:p>
            <a:pPr algn="l"/>
            <a:endParaRPr lang="en-US" dirty="0"/>
          </a:p>
        </p:txBody>
      </p:sp>
      <p:sp>
        <p:nvSpPr>
          <p:cNvPr id="3" name="TextBox 2">
            <a:extLst>
              <a:ext uri="{FF2B5EF4-FFF2-40B4-BE49-F238E27FC236}">
                <a16:creationId xmlns:a16="http://schemas.microsoft.com/office/drawing/2014/main" id="{0A083DA8-4D40-96FE-1BE4-5DC46A3A8A63}"/>
              </a:ext>
            </a:extLst>
          </p:cNvPr>
          <p:cNvSpPr txBox="1"/>
          <p:nvPr/>
        </p:nvSpPr>
        <p:spPr>
          <a:xfrm>
            <a:off x="1334299" y="683127"/>
            <a:ext cx="9488103" cy="923330"/>
          </a:xfrm>
          <a:prstGeom prst="rect">
            <a:avLst/>
          </a:prstGeom>
          <a:noFill/>
          <a:ln>
            <a:noFill/>
          </a:ln>
        </p:spPr>
        <p:txBody>
          <a:bodyPr wrap="square" rtlCol="0">
            <a:spAutoFit/>
          </a:bodyPr>
          <a:lstStyle/>
          <a:p>
            <a:pPr algn="ctr"/>
            <a:r>
              <a:rPr lang="en-US" sz="5400" b="1" dirty="0">
                <a:solidFill>
                  <a:srgbClr val="012369"/>
                </a:solidFill>
                <a:latin typeface="Arial" panose="020B0604020202020204" pitchFamily="34" charset="0"/>
                <a:cs typeface="Arial" panose="020B0604020202020204" pitchFamily="34" charset="0"/>
              </a:rPr>
              <a:t>Tiered Academic Vocabulary</a:t>
            </a:r>
          </a:p>
        </p:txBody>
      </p:sp>
      <p:graphicFrame>
        <p:nvGraphicFramePr>
          <p:cNvPr id="4" name="Diagram 3" descr="Pyramid shape with Basic Words at the base, Frequent Words in the middle and Technical Words at the top ">
            <a:extLst>
              <a:ext uri="{FF2B5EF4-FFF2-40B4-BE49-F238E27FC236}">
                <a16:creationId xmlns:a16="http://schemas.microsoft.com/office/drawing/2014/main" id="{97F72D6D-C784-7F88-EA49-AB1C4720277E}"/>
              </a:ext>
            </a:extLst>
          </p:cNvPr>
          <p:cNvGraphicFramePr/>
          <p:nvPr>
            <p:extLst>
              <p:ext uri="{D42A27DB-BD31-4B8C-83A1-F6EECF244321}">
                <p14:modId xmlns:p14="http://schemas.microsoft.com/office/powerpoint/2010/main" val="2647246754"/>
              </p:ext>
            </p:extLst>
          </p:nvPr>
        </p:nvGraphicFramePr>
        <p:xfrm>
          <a:off x="1980001" y="1913272"/>
          <a:ext cx="4302225" cy="4176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286DE3E-9BEC-2C9B-FA8A-24E5AB83D614}"/>
              </a:ext>
            </a:extLst>
          </p:cNvPr>
          <p:cNvSpPr txBox="1"/>
          <p:nvPr/>
        </p:nvSpPr>
        <p:spPr>
          <a:xfrm>
            <a:off x="4615010" y="2393623"/>
            <a:ext cx="4993144" cy="707886"/>
          </a:xfrm>
          <a:prstGeom prst="rect">
            <a:avLst/>
          </a:prstGeom>
          <a:noFill/>
          <a:ln>
            <a:noFill/>
          </a:ln>
        </p:spPr>
        <p:txBody>
          <a:bodyPr wrap="square" rtlCol="0">
            <a:spAutoFit/>
          </a:bodyPr>
          <a:lstStyle/>
          <a:p>
            <a:pPr algn="ctr"/>
            <a:r>
              <a:rPr lang="en-US" sz="4000" b="1" dirty="0">
                <a:solidFill>
                  <a:srgbClr val="BF0D3E"/>
                </a:solidFill>
                <a:latin typeface="Arial" panose="020B0604020202020204" pitchFamily="34" charset="0"/>
                <a:cs typeface="Arial" panose="020B0604020202020204" pitchFamily="34" charset="0"/>
              </a:rPr>
              <a:t>Technical Words</a:t>
            </a:r>
          </a:p>
        </p:txBody>
      </p:sp>
      <p:sp>
        <p:nvSpPr>
          <p:cNvPr id="6" name="TextBox 5">
            <a:extLst>
              <a:ext uri="{FF2B5EF4-FFF2-40B4-BE49-F238E27FC236}">
                <a16:creationId xmlns:a16="http://schemas.microsoft.com/office/drawing/2014/main" id="{BEE673F2-9655-6BC2-3902-C5430F9DBD5A}"/>
              </a:ext>
            </a:extLst>
          </p:cNvPr>
          <p:cNvSpPr txBox="1"/>
          <p:nvPr/>
        </p:nvSpPr>
        <p:spPr>
          <a:xfrm>
            <a:off x="5377544" y="3604113"/>
            <a:ext cx="4834456" cy="707886"/>
          </a:xfrm>
          <a:prstGeom prst="rect">
            <a:avLst/>
          </a:prstGeom>
          <a:noFill/>
          <a:ln>
            <a:noFill/>
          </a:ln>
        </p:spPr>
        <p:txBody>
          <a:bodyPr wrap="square" rtlCol="0">
            <a:spAutoFit/>
          </a:bodyPr>
          <a:lstStyle/>
          <a:p>
            <a:pPr algn="ctr"/>
            <a:r>
              <a:rPr lang="en-US" sz="4000" b="1" dirty="0">
                <a:solidFill>
                  <a:srgbClr val="BF0D3E"/>
                </a:solidFill>
                <a:latin typeface="Arial" panose="020B0604020202020204" pitchFamily="34" charset="0"/>
                <a:cs typeface="Arial" panose="020B0604020202020204" pitchFamily="34" charset="0"/>
              </a:rPr>
              <a:t>Frequent Words</a:t>
            </a:r>
          </a:p>
        </p:txBody>
      </p:sp>
      <p:sp>
        <p:nvSpPr>
          <p:cNvPr id="7" name="TextBox 6">
            <a:extLst>
              <a:ext uri="{FF2B5EF4-FFF2-40B4-BE49-F238E27FC236}">
                <a16:creationId xmlns:a16="http://schemas.microsoft.com/office/drawing/2014/main" id="{B884F607-0255-F8AD-7441-A705989DF0BB}"/>
              </a:ext>
            </a:extLst>
          </p:cNvPr>
          <p:cNvSpPr txBox="1"/>
          <p:nvPr/>
        </p:nvSpPr>
        <p:spPr>
          <a:xfrm>
            <a:off x="5802085" y="5032534"/>
            <a:ext cx="4660567" cy="707886"/>
          </a:xfrm>
          <a:prstGeom prst="rect">
            <a:avLst/>
          </a:prstGeom>
          <a:noFill/>
          <a:ln>
            <a:noFill/>
          </a:ln>
        </p:spPr>
        <p:txBody>
          <a:bodyPr wrap="square" rtlCol="0">
            <a:spAutoFit/>
          </a:bodyPr>
          <a:lstStyle/>
          <a:p>
            <a:pPr algn="ctr"/>
            <a:r>
              <a:rPr lang="en-US" sz="4000" b="1" dirty="0">
                <a:solidFill>
                  <a:srgbClr val="BF0D3E"/>
                </a:solidFill>
                <a:latin typeface="Arial" panose="020B0604020202020204" pitchFamily="34" charset="0"/>
                <a:cs typeface="Arial" panose="020B0604020202020204" pitchFamily="34" charset="0"/>
              </a:rPr>
              <a:t>Basic Words</a:t>
            </a:r>
          </a:p>
        </p:txBody>
      </p:sp>
      <p:sp>
        <p:nvSpPr>
          <p:cNvPr id="8" name="TextBox 7">
            <a:extLst>
              <a:ext uri="{FF2B5EF4-FFF2-40B4-BE49-F238E27FC236}">
                <a16:creationId xmlns:a16="http://schemas.microsoft.com/office/drawing/2014/main" id="{02827B04-4C0E-CB08-1408-7ADAE3E95916}"/>
              </a:ext>
            </a:extLst>
          </p:cNvPr>
          <p:cNvSpPr txBox="1"/>
          <p:nvPr/>
        </p:nvSpPr>
        <p:spPr>
          <a:xfrm>
            <a:off x="3801170" y="2358316"/>
            <a:ext cx="921094" cy="1015663"/>
          </a:xfrm>
          <a:prstGeom prst="rect">
            <a:avLst/>
          </a:prstGeom>
          <a:noFill/>
          <a:ln>
            <a:noFill/>
          </a:ln>
        </p:spPr>
        <p:txBody>
          <a:bodyPr wrap="square" rtlCol="0">
            <a:spAutoFit/>
          </a:bodyPr>
          <a:lstStyle/>
          <a:p>
            <a:pPr algn="l"/>
            <a:r>
              <a:rPr lang="en-US" sz="6000" dirty="0">
                <a:solidFill>
                  <a:srgbClr val="BF0D3E"/>
                </a:solidFill>
                <a:latin typeface="Arial Black" panose="020B0A04020102020204" pitchFamily="34" charset="0"/>
              </a:rPr>
              <a:t>3</a:t>
            </a:r>
          </a:p>
        </p:txBody>
      </p:sp>
      <p:sp>
        <p:nvSpPr>
          <p:cNvPr id="9" name="TextBox 8">
            <a:extLst>
              <a:ext uri="{FF2B5EF4-FFF2-40B4-BE49-F238E27FC236}">
                <a16:creationId xmlns:a16="http://schemas.microsoft.com/office/drawing/2014/main" id="{828921C3-98B6-9BF0-6A7F-06CDFC750694}"/>
              </a:ext>
            </a:extLst>
          </p:cNvPr>
          <p:cNvSpPr txBox="1"/>
          <p:nvPr/>
        </p:nvSpPr>
        <p:spPr>
          <a:xfrm>
            <a:off x="3802238" y="3536925"/>
            <a:ext cx="812771" cy="1015663"/>
          </a:xfrm>
          <a:prstGeom prst="rect">
            <a:avLst/>
          </a:prstGeom>
          <a:noFill/>
          <a:ln>
            <a:noFill/>
          </a:ln>
        </p:spPr>
        <p:txBody>
          <a:bodyPr wrap="square" rtlCol="0">
            <a:spAutoFit/>
          </a:bodyPr>
          <a:lstStyle/>
          <a:p>
            <a:pPr algn="l"/>
            <a:r>
              <a:rPr lang="en-US" sz="6000" dirty="0">
                <a:solidFill>
                  <a:srgbClr val="BF0D3E"/>
                </a:solidFill>
                <a:latin typeface="Arial Black" panose="020B0A04020102020204" pitchFamily="34" charset="0"/>
              </a:rPr>
              <a:t>2</a:t>
            </a:r>
          </a:p>
        </p:txBody>
      </p:sp>
      <p:sp>
        <p:nvSpPr>
          <p:cNvPr id="10" name="TextBox 9">
            <a:extLst>
              <a:ext uri="{FF2B5EF4-FFF2-40B4-BE49-F238E27FC236}">
                <a16:creationId xmlns:a16="http://schemas.microsoft.com/office/drawing/2014/main" id="{9ADA1827-E68E-1DB3-7B4B-370607B34EDA}"/>
              </a:ext>
            </a:extLst>
          </p:cNvPr>
          <p:cNvSpPr txBox="1"/>
          <p:nvPr/>
        </p:nvSpPr>
        <p:spPr>
          <a:xfrm>
            <a:off x="3802238" y="4910940"/>
            <a:ext cx="921094" cy="1015663"/>
          </a:xfrm>
          <a:prstGeom prst="rect">
            <a:avLst/>
          </a:prstGeom>
          <a:noFill/>
          <a:ln>
            <a:noFill/>
          </a:ln>
        </p:spPr>
        <p:txBody>
          <a:bodyPr wrap="square" rtlCol="0">
            <a:spAutoFit/>
          </a:bodyPr>
          <a:lstStyle/>
          <a:p>
            <a:pPr algn="l"/>
            <a:r>
              <a:rPr lang="en-US" sz="6000" dirty="0">
                <a:solidFill>
                  <a:srgbClr val="BF0D3E"/>
                </a:solidFill>
                <a:latin typeface="Arial Black" panose="020B0A04020102020204" pitchFamily="34" charset="0"/>
              </a:rPr>
              <a:t>1</a:t>
            </a:r>
          </a:p>
        </p:txBody>
      </p:sp>
      <p:sp>
        <p:nvSpPr>
          <p:cNvPr id="11" name="Title 10" hidden="1">
            <a:extLst>
              <a:ext uri="{FF2B5EF4-FFF2-40B4-BE49-F238E27FC236}">
                <a16:creationId xmlns:a16="http://schemas.microsoft.com/office/drawing/2014/main" id="{7C7175E8-3996-4AE3-52A9-E799FAA70CBF}"/>
              </a:ext>
            </a:extLst>
          </p:cNvPr>
          <p:cNvSpPr>
            <a:spLocks noGrp="1"/>
          </p:cNvSpPr>
          <p:nvPr>
            <p:ph type="title" idx="4294967295"/>
          </p:nvPr>
        </p:nvSpPr>
        <p:spPr/>
        <p:txBody>
          <a:bodyPr/>
          <a:lstStyle/>
          <a:p>
            <a:r>
              <a:rPr lang="en-US" dirty="0"/>
              <a:t>Tiered Academic</a:t>
            </a:r>
            <a:r>
              <a:rPr lang="en-US" baseline="0" dirty="0"/>
              <a:t> Vocabulary</a:t>
            </a:r>
            <a:endParaRPr lang="en-US" dirty="0"/>
          </a:p>
        </p:txBody>
      </p:sp>
    </p:spTree>
    <p:extLst>
      <p:ext uri="{BB962C8B-B14F-4D97-AF65-F5344CB8AC3E}">
        <p14:creationId xmlns:p14="http://schemas.microsoft.com/office/powerpoint/2010/main" val="177217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BBAD02-A529-FB31-E389-FDCBDC3A75D0}"/>
              </a:ext>
              <a:ext uri="{C183D7F6-B498-43B3-948B-1728B52AA6E4}">
                <adec:decorative xmlns:adec="http://schemas.microsoft.com/office/drawing/2017/decorative" val="1"/>
              </a:ext>
            </a:extLst>
          </p:cNvPr>
          <p:cNvSpPr txBox="1"/>
          <p:nvPr/>
        </p:nvSpPr>
        <p:spPr>
          <a:xfrm>
            <a:off x="0" y="2397651"/>
            <a:ext cx="12192000" cy="2322356"/>
          </a:xfrm>
          <a:prstGeom prst="rect">
            <a:avLst/>
          </a:prstGeom>
          <a:solidFill>
            <a:schemeClr val="bg1"/>
          </a:solidFill>
          <a:ln>
            <a:solidFill>
              <a:schemeClr val="tx1"/>
            </a:solidFill>
          </a:ln>
        </p:spPr>
        <p:txBody>
          <a:bodyPr wrap="square" rtlCol="0">
            <a:spAutoFit/>
          </a:bodyPr>
          <a:lstStyle/>
          <a:p>
            <a:pPr algn="l"/>
            <a:endParaRPr lang="en-US" dirty="0"/>
          </a:p>
        </p:txBody>
      </p:sp>
      <p:sp>
        <p:nvSpPr>
          <p:cNvPr id="6" name="Text Box 3" descr="Graphic of Frayer Model">
            <a:extLst>
              <a:ext uri="{FF2B5EF4-FFF2-40B4-BE49-F238E27FC236}">
                <a16:creationId xmlns:a16="http://schemas.microsoft.com/office/drawing/2014/main" id="{BBB3F96F-B499-58BF-E74F-C43855271278}"/>
              </a:ext>
            </a:extLst>
          </p:cNvPr>
          <p:cNvSpPr txBox="1"/>
          <p:nvPr/>
        </p:nvSpPr>
        <p:spPr>
          <a:xfrm>
            <a:off x="3313985" y="493295"/>
            <a:ext cx="8420305" cy="5871410"/>
          </a:xfrm>
          <a:prstGeom prst="rect">
            <a:avLst/>
          </a:prstGeom>
          <a:solidFill>
            <a:schemeClr val="lt1"/>
          </a:solidFill>
          <a:ln w="57150">
            <a:solidFill>
              <a:srgbClr val="FCAF17"/>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600" dirty="0">
                <a:solidFill>
                  <a:srgbClr val="000000"/>
                </a:solidFill>
                <a:effectLst/>
                <a:latin typeface="Arial" panose="020B0604020202020204" pitchFamily="34" charset="0"/>
                <a:ea typeface="Calibri" panose="020F0502020204030204" pitchFamily="34" charset="0"/>
              </a:rPr>
              <a:t> </a:t>
            </a:r>
            <a:endParaRPr lang="en-US" sz="1200" dirty="0">
              <a:solidFill>
                <a:srgbClr val="000000"/>
              </a:solidFill>
              <a:effectLst/>
              <a:latin typeface="Arial" panose="020B0604020202020204" pitchFamily="34" charset="0"/>
              <a:ea typeface="Calibri" panose="020F0502020204030204" pitchFamily="34" charset="0"/>
            </a:endParaRPr>
          </a:p>
          <a:p>
            <a:pPr marL="0" marR="0" algn="ctr">
              <a:spcBef>
                <a:spcPts val="0"/>
              </a:spcBef>
              <a:spcAft>
                <a:spcPts val="0"/>
              </a:spcAft>
            </a:pPr>
            <a:endParaRPr lang="en-US" sz="200" b="1" dirty="0">
              <a:solidFill>
                <a:srgbClr val="002F8E"/>
              </a:solidFill>
              <a:effectLst/>
              <a:latin typeface="Arial" panose="020B060402020202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A2C46EED-0ACD-F1E6-9DBD-E3A6DEEE31F2}"/>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476518" y="603871"/>
            <a:ext cx="8095237" cy="5650257"/>
          </a:xfrm>
          <a:prstGeom prst="rect">
            <a:avLst/>
          </a:prstGeom>
        </p:spPr>
      </p:pic>
      <p:sp>
        <p:nvSpPr>
          <p:cNvPr id="8" name="TextBox 7">
            <a:extLst>
              <a:ext uri="{FF2B5EF4-FFF2-40B4-BE49-F238E27FC236}">
                <a16:creationId xmlns:a16="http://schemas.microsoft.com/office/drawing/2014/main" id="{B207E762-5FBA-961E-9322-9B410E595C9B}"/>
              </a:ext>
            </a:extLst>
          </p:cNvPr>
          <p:cNvSpPr txBox="1"/>
          <p:nvPr/>
        </p:nvSpPr>
        <p:spPr>
          <a:xfrm>
            <a:off x="303742" y="2433102"/>
            <a:ext cx="3091509" cy="2123658"/>
          </a:xfrm>
          <a:prstGeom prst="rect">
            <a:avLst/>
          </a:prstGeom>
          <a:noFill/>
          <a:ln>
            <a:noFill/>
          </a:ln>
        </p:spPr>
        <p:txBody>
          <a:bodyPr wrap="square" rtlCol="0">
            <a:spAutoFit/>
          </a:bodyPr>
          <a:lstStyle/>
          <a:p>
            <a:pPr algn="l"/>
            <a:r>
              <a:rPr lang="en-US" sz="6600" b="1" dirty="0">
                <a:solidFill>
                  <a:srgbClr val="BF0D3E"/>
                </a:solidFill>
                <a:latin typeface="Arial" panose="020B0604020202020204" pitchFamily="34" charset="0"/>
                <a:cs typeface="Arial" panose="020B0604020202020204" pitchFamily="34" charset="0"/>
              </a:rPr>
              <a:t>Frayer</a:t>
            </a:r>
            <a:r>
              <a:rPr lang="en-US" sz="6600" b="1" dirty="0">
                <a:solidFill>
                  <a:srgbClr val="002F8E"/>
                </a:solidFill>
                <a:latin typeface="Arial" panose="020B0604020202020204" pitchFamily="34" charset="0"/>
                <a:cs typeface="Arial" panose="020B0604020202020204" pitchFamily="34" charset="0"/>
              </a:rPr>
              <a:t> </a:t>
            </a:r>
            <a:r>
              <a:rPr lang="en-US" sz="6600" b="1" dirty="0">
                <a:solidFill>
                  <a:srgbClr val="BF0D3E"/>
                </a:solidFill>
                <a:latin typeface="Arial" panose="020B0604020202020204" pitchFamily="34" charset="0"/>
                <a:cs typeface="Arial" panose="020B0604020202020204" pitchFamily="34" charset="0"/>
              </a:rPr>
              <a:t>Model</a:t>
            </a:r>
          </a:p>
        </p:txBody>
      </p:sp>
      <p:sp>
        <p:nvSpPr>
          <p:cNvPr id="2" name="Title 1" hidden="1">
            <a:extLst>
              <a:ext uri="{FF2B5EF4-FFF2-40B4-BE49-F238E27FC236}">
                <a16:creationId xmlns:a16="http://schemas.microsoft.com/office/drawing/2014/main" id="{EE413ADC-100A-6012-3DFE-BD020B74D826}"/>
              </a:ext>
            </a:extLst>
          </p:cNvPr>
          <p:cNvSpPr>
            <a:spLocks noGrp="1"/>
          </p:cNvSpPr>
          <p:nvPr>
            <p:ph type="title" idx="4294967295"/>
          </p:nvPr>
        </p:nvSpPr>
        <p:spPr/>
        <p:txBody>
          <a:bodyPr/>
          <a:lstStyle/>
          <a:p>
            <a:r>
              <a:rPr lang="en-US" dirty="0"/>
              <a:t>Frayer Model</a:t>
            </a:r>
          </a:p>
        </p:txBody>
      </p:sp>
    </p:spTree>
    <p:extLst>
      <p:ext uri="{BB962C8B-B14F-4D97-AF65-F5344CB8AC3E}">
        <p14:creationId xmlns:p14="http://schemas.microsoft.com/office/powerpoint/2010/main" val="67564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8F83CE-529F-F000-A6F8-CC4DA34440A4}"/>
              </a:ext>
              <a:ext uri="{C183D7F6-B498-43B3-948B-1728B52AA6E4}">
                <adec:decorative xmlns:adec="http://schemas.microsoft.com/office/drawing/2017/decorative" val="1"/>
              </a:ext>
            </a:extLst>
          </p:cNvPr>
          <p:cNvSpPr/>
          <p:nvPr/>
        </p:nvSpPr>
        <p:spPr>
          <a:xfrm>
            <a:off x="0" y="733425"/>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0D3E"/>
              </a:solidFill>
            </a:endParaRPr>
          </a:p>
        </p:txBody>
      </p:sp>
      <p:sp>
        <p:nvSpPr>
          <p:cNvPr id="4" name="TextBox 3">
            <a:extLst>
              <a:ext uri="{FF2B5EF4-FFF2-40B4-BE49-F238E27FC236}">
                <a16:creationId xmlns:a16="http://schemas.microsoft.com/office/drawing/2014/main" id="{BBB44673-CE7E-724E-A3E0-DD39E666321F}"/>
              </a:ext>
              <a:ext uri="{C183D7F6-B498-43B3-948B-1728B52AA6E4}">
                <adec:decorative xmlns:adec="http://schemas.microsoft.com/office/drawing/2017/decorative" val="1"/>
              </a:ext>
            </a:extLst>
          </p:cNvPr>
          <p:cNvSpPr txBox="1"/>
          <p:nvPr/>
        </p:nvSpPr>
        <p:spPr>
          <a:xfrm>
            <a:off x="8235630" y="733425"/>
            <a:ext cx="3956370" cy="5391150"/>
          </a:xfrm>
          <a:prstGeom prst="rect">
            <a:avLst/>
          </a:prstGeom>
          <a:solidFill>
            <a:srgbClr val="012369"/>
          </a:solidFill>
          <a:ln>
            <a:noFill/>
          </a:ln>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9BA11389-2A51-C0F7-C51D-45CAA56D7C5B}"/>
              </a:ext>
            </a:extLst>
          </p:cNvPr>
          <p:cNvSpPr txBox="1"/>
          <p:nvPr/>
        </p:nvSpPr>
        <p:spPr>
          <a:xfrm>
            <a:off x="8599577" y="2151727"/>
            <a:ext cx="3118586" cy="2554545"/>
          </a:xfrm>
          <a:prstGeom prst="rect">
            <a:avLst/>
          </a:prstGeom>
          <a:noFill/>
          <a:ln>
            <a:noFill/>
          </a:ln>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Word Web</a:t>
            </a:r>
          </a:p>
        </p:txBody>
      </p:sp>
      <p:pic>
        <p:nvPicPr>
          <p:cNvPr id="6" name="Picture 5" descr="Chunck">
            <a:extLst>
              <a:ext uri="{FF2B5EF4-FFF2-40B4-BE49-F238E27FC236}">
                <a16:creationId xmlns:a16="http://schemas.microsoft.com/office/drawing/2014/main" id="{2D8631EE-4FE8-DAE6-7A3C-185D482B88E6}"/>
              </a:ext>
            </a:extLst>
          </p:cNvPr>
          <p:cNvPicPr>
            <a:picLocks noChangeAspect="1"/>
          </p:cNvPicPr>
          <p:nvPr/>
        </p:nvPicPr>
        <p:blipFill>
          <a:blip r:embed="rId3"/>
          <a:stretch>
            <a:fillRect/>
          </a:stretch>
        </p:blipFill>
        <p:spPr>
          <a:xfrm>
            <a:off x="638232" y="733425"/>
            <a:ext cx="7229393" cy="5391150"/>
          </a:xfrm>
          <a:prstGeom prst="rect">
            <a:avLst/>
          </a:prstGeom>
        </p:spPr>
      </p:pic>
      <p:sp>
        <p:nvSpPr>
          <p:cNvPr id="3" name="Title 2" hidden="1">
            <a:extLst>
              <a:ext uri="{FF2B5EF4-FFF2-40B4-BE49-F238E27FC236}">
                <a16:creationId xmlns:a16="http://schemas.microsoft.com/office/drawing/2014/main" id="{DD7F0FEB-0AD7-BAC9-C448-65BD881B83B4}"/>
              </a:ext>
            </a:extLst>
          </p:cNvPr>
          <p:cNvSpPr>
            <a:spLocks noGrp="1"/>
          </p:cNvSpPr>
          <p:nvPr>
            <p:ph type="title" idx="4294967295"/>
          </p:nvPr>
        </p:nvSpPr>
        <p:spPr/>
        <p:txBody>
          <a:bodyPr/>
          <a:lstStyle/>
          <a:p>
            <a:r>
              <a:rPr lang="en-US" dirty="0"/>
              <a:t>Word</a:t>
            </a:r>
            <a:r>
              <a:rPr lang="en-US" baseline="0" dirty="0"/>
              <a:t> Web</a:t>
            </a:r>
            <a:endParaRPr lang="en-US" dirty="0"/>
          </a:p>
        </p:txBody>
      </p:sp>
    </p:spTree>
    <p:extLst>
      <p:ext uri="{BB962C8B-B14F-4D97-AF65-F5344CB8AC3E}">
        <p14:creationId xmlns:p14="http://schemas.microsoft.com/office/powerpoint/2010/main" val="425861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712DD-AE00-3B51-58CC-7DAA7D948D82}"/>
              </a:ext>
              <a:ext uri="{C183D7F6-B498-43B3-948B-1728B52AA6E4}">
                <adec:decorative xmlns:adec="http://schemas.microsoft.com/office/drawing/2017/decorative" val="1"/>
              </a:ext>
            </a:extLst>
          </p:cNvPr>
          <p:cNvSpPr txBox="1"/>
          <p:nvPr/>
        </p:nvSpPr>
        <p:spPr>
          <a:xfrm>
            <a:off x="0" y="733424"/>
            <a:ext cx="3467100" cy="5391150"/>
          </a:xfrm>
          <a:prstGeom prst="rect">
            <a:avLst/>
          </a:prstGeom>
          <a:solidFill>
            <a:srgbClr val="012369"/>
          </a:solidFill>
          <a:ln>
            <a:noFill/>
          </a:ln>
        </p:spPr>
        <p:txBody>
          <a:bodyPr wrap="square" rtlCol="0">
            <a:spAutoFit/>
          </a:bodyPr>
          <a:lstStyle/>
          <a:p>
            <a:pPr algn="l"/>
            <a:endParaRPr lang="en-US" dirty="0"/>
          </a:p>
        </p:txBody>
      </p:sp>
      <p:sp>
        <p:nvSpPr>
          <p:cNvPr id="3" name="TextBox 2">
            <a:extLst>
              <a:ext uri="{FF2B5EF4-FFF2-40B4-BE49-F238E27FC236}">
                <a16:creationId xmlns:a16="http://schemas.microsoft.com/office/drawing/2014/main" id="{29C0CF8A-4DCE-0389-5E5F-0D33279AE4D3}"/>
              </a:ext>
              <a:ext uri="{C183D7F6-B498-43B3-948B-1728B52AA6E4}">
                <adec:decorative xmlns:adec="http://schemas.microsoft.com/office/drawing/2017/decorative" val="1"/>
              </a:ext>
            </a:extLst>
          </p:cNvPr>
          <p:cNvSpPr txBox="1"/>
          <p:nvPr/>
        </p:nvSpPr>
        <p:spPr>
          <a:xfrm>
            <a:off x="3986373" y="839912"/>
            <a:ext cx="7265823" cy="5178175"/>
          </a:xfrm>
          <a:prstGeom prst="rect">
            <a:avLst/>
          </a:prstGeom>
          <a:solidFill>
            <a:schemeClr val="bg1"/>
          </a:solidFill>
          <a:ln w="190500">
            <a:solidFill>
              <a:srgbClr val="012369"/>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orbel" panose="020B0503020204020204"/>
              <a:ea typeface="+mn-ea"/>
              <a:cs typeface="+mn-cs"/>
            </a:endParaRPr>
          </a:p>
        </p:txBody>
      </p:sp>
      <p:cxnSp>
        <p:nvCxnSpPr>
          <p:cNvPr id="4" name="Straight Connector 3">
            <a:extLst>
              <a:ext uri="{FF2B5EF4-FFF2-40B4-BE49-F238E27FC236}">
                <a16:creationId xmlns:a16="http://schemas.microsoft.com/office/drawing/2014/main" id="{2EB63342-D2F9-86E0-4EF9-A2BD2EF231BA}"/>
              </a:ext>
              <a:ext uri="{C183D7F6-B498-43B3-948B-1728B52AA6E4}">
                <adec:decorative xmlns:adec="http://schemas.microsoft.com/office/drawing/2017/decorative" val="1"/>
              </a:ext>
            </a:extLst>
          </p:cNvPr>
          <p:cNvCxnSpPr>
            <a:cxnSpLocks/>
          </p:cNvCxnSpPr>
          <p:nvPr/>
        </p:nvCxnSpPr>
        <p:spPr>
          <a:xfrm>
            <a:off x="7622854" y="839913"/>
            <a:ext cx="0" cy="5178174"/>
          </a:xfrm>
          <a:prstGeom prst="line">
            <a:avLst/>
          </a:prstGeom>
          <a:ln w="190500">
            <a:solidFill>
              <a:srgbClr val="01236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3D67BF0-5137-8043-FAA7-3B1DC909B977}"/>
              </a:ext>
              <a:ext uri="{C183D7F6-B498-43B3-948B-1728B52AA6E4}">
                <adec:decorative xmlns:adec="http://schemas.microsoft.com/office/drawing/2017/decorative" val="1"/>
              </a:ext>
            </a:extLst>
          </p:cNvPr>
          <p:cNvCxnSpPr>
            <a:cxnSpLocks/>
          </p:cNvCxnSpPr>
          <p:nvPr/>
        </p:nvCxnSpPr>
        <p:spPr>
          <a:xfrm>
            <a:off x="3995503" y="3318339"/>
            <a:ext cx="7291227" cy="48481"/>
          </a:xfrm>
          <a:prstGeom prst="line">
            <a:avLst/>
          </a:prstGeom>
          <a:ln w="190500">
            <a:solidFill>
              <a:srgbClr val="012369"/>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561C383-A6BF-DE50-122B-469A5407459F}"/>
              </a:ext>
              <a:ext uri="{C183D7F6-B498-43B3-948B-1728B52AA6E4}">
                <adec:decorative xmlns:adec="http://schemas.microsoft.com/office/drawing/2017/decorative" val="1"/>
              </a:ext>
            </a:extLst>
          </p:cNvPr>
          <p:cNvSpPr/>
          <p:nvPr/>
        </p:nvSpPr>
        <p:spPr>
          <a:xfrm>
            <a:off x="11802265" y="738438"/>
            <a:ext cx="418263"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302FF60-035F-8634-132C-B227D69084EC}"/>
              </a:ext>
              <a:ext uri="{C183D7F6-B498-43B3-948B-1728B52AA6E4}">
                <adec:decorative xmlns:adec="http://schemas.microsoft.com/office/drawing/2017/decorative" val="1"/>
              </a:ext>
            </a:extLst>
          </p:cNvPr>
          <p:cNvSpPr/>
          <p:nvPr/>
        </p:nvSpPr>
        <p:spPr>
          <a:xfrm>
            <a:off x="4175769" y="1458505"/>
            <a:ext cx="3658498" cy="1487891"/>
          </a:xfrm>
          <a:prstGeom prst="rightArrow">
            <a:avLst/>
          </a:prstGeom>
          <a:solidFill>
            <a:srgbClr val="BF0D3E"/>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Arrow: Right 7">
            <a:extLst>
              <a:ext uri="{FF2B5EF4-FFF2-40B4-BE49-F238E27FC236}">
                <a16:creationId xmlns:a16="http://schemas.microsoft.com/office/drawing/2014/main" id="{545DF685-0B61-FA67-4354-9715B65E8672}"/>
              </a:ext>
              <a:ext uri="{C183D7F6-B498-43B3-948B-1728B52AA6E4}">
                <adec:decorative xmlns:adec="http://schemas.microsoft.com/office/drawing/2017/decorative" val="1"/>
              </a:ext>
            </a:extLst>
          </p:cNvPr>
          <p:cNvSpPr/>
          <p:nvPr/>
        </p:nvSpPr>
        <p:spPr>
          <a:xfrm>
            <a:off x="4175769" y="3937310"/>
            <a:ext cx="3658498" cy="1487891"/>
          </a:xfrm>
          <a:prstGeom prst="rightArrow">
            <a:avLst/>
          </a:prstGeom>
          <a:solidFill>
            <a:srgbClr val="BF0D3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8D3EEDF4-20AA-0288-C79A-F7308E78ED90}"/>
              </a:ext>
            </a:extLst>
          </p:cNvPr>
          <p:cNvSpPr txBox="1"/>
          <p:nvPr/>
        </p:nvSpPr>
        <p:spPr>
          <a:xfrm>
            <a:off x="4639217" y="1848507"/>
            <a:ext cx="2536105" cy="707886"/>
          </a:xfrm>
          <a:prstGeom prst="rect">
            <a:avLst/>
          </a:prstGeom>
          <a:noFill/>
          <a:ln>
            <a:noFill/>
          </a:ln>
        </p:spPr>
        <p:txBody>
          <a:bodyPr wrap="square" rtlCol="0">
            <a:spAutoFit/>
          </a:bodyPr>
          <a:lstStyle/>
          <a:p>
            <a:pPr algn="l"/>
            <a:r>
              <a:rPr lang="en-US" sz="4000" b="1" dirty="0">
                <a:solidFill>
                  <a:schemeClr val="bg1"/>
                </a:solidFill>
                <a:latin typeface="Arial" panose="020B0604020202020204" pitchFamily="34" charset="0"/>
                <a:cs typeface="Arial" panose="020B0604020202020204" pitchFamily="34" charset="0"/>
              </a:rPr>
              <a:t>Syllable</a:t>
            </a:r>
          </a:p>
        </p:txBody>
      </p:sp>
      <p:sp>
        <p:nvSpPr>
          <p:cNvPr id="10" name="TextBox 9">
            <a:extLst>
              <a:ext uri="{FF2B5EF4-FFF2-40B4-BE49-F238E27FC236}">
                <a16:creationId xmlns:a16="http://schemas.microsoft.com/office/drawing/2014/main" id="{A4D75B92-556E-A60A-9C90-FC0655E064CA}"/>
              </a:ext>
            </a:extLst>
          </p:cNvPr>
          <p:cNvSpPr txBox="1"/>
          <p:nvPr/>
        </p:nvSpPr>
        <p:spPr>
          <a:xfrm>
            <a:off x="4293954" y="4327312"/>
            <a:ext cx="2862099" cy="707886"/>
          </a:xfrm>
          <a:prstGeom prst="rect">
            <a:avLst/>
          </a:prstGeom>
          <a:noFill/>
          <a:ln>
            <a:noFill/>
          </a:ln>
        </p:spPr>
        <p:txBody>
          <a:bodyPr wrap="square" rtlCol="0">
            <a:spAutoFit/>
          </a:bodyPr>
          <a:lstStyle/>
          <a:p>
            <a:pPr algn="l"/>
            <a:r>
              <a:rPr lang="en-US" sz="4000" b="1" dirty="0">
                <a:solidFill>
                  <a:schemeClr val="bg1"/>
                </a:solidFill>
                <a:latin typeface="Arial" panose="020B0604020202020204" pitchFamily="34" charset="0"/>
                <a:cs typeface="Arial" panose="020B0604020202020204" pitchFamily="34" charset="0"/>
              </a:rPr>
              <a:t>Morpheme</a:t>
            </a:r>
          </a:p>
        </p:txBody>
      </p:sp>
      <p:sp>
        <p:nvSpPr>
          <p:cNvPr id="11" name="TextBox 10">
            <a:extLst>
              <a:ext uri="{FF2B5EF4-FFF2-40B4-BE49-F238E27FC236}">
                <a16:creationId xmlns:a16="http://schemas.microsoft.com/office/drawing/2014/main" id="{FFCE72F5-7E51-1762-FF22-6DFEA6CFCA63}"/>
              </a:ext>
            </a:extLst>
          </p:cNvPr>
          <p:cNvSpPr txBox="1"/>
          <p:nvPr/>
        </p:nvSpPr>
        <p:spPr>
          <a:xfrm>
            <a:off x="7834267" y="1211514"/>
            <a:ext cx="3339469" cy="203132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Related to pronunciation                     of words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2" name="TextBox 11">
            <a:extLst>
              <a:ext uri="{FF2B5EF4-FFF2-40B4-BE49-F238E27FC236}">
                <a16:creationId xmlns:a16="http://schemas.microsoft.com/office/drawing/2014/main" id="{9EF1DC83-E013-7FCA-208F-04E69C5AD4C2}"/>
              </a:ext>
            </a:extLst>
          </p:cNvPr>
          <p:cNvSpPr txBox="1"/>
          <p:nvPr/>
        </p:nvSpPr>
        <p:spPr>
          <a:xfrm>
            <a:off x="7882586" y="3543942"/>
            <a:ext cx="3187354" cy="230832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Related to  meaning and structure                   of a word</a:t>
            </a:r>
          </a:p>
        </p:txBody>
      </p:sp>
      <p:sp>
        <p:nvSpPr>
          <p:cNvPr id="13" name="TextBox 12">
            <a:extLst>
              <a:ext uri="{FF2B5EF4-FFF2-40B4-BE49-F238E27FC236}">
                <a16:creationId xmlns:a16="http://schemas.microsoft.com/office/drawing/2014/main" id="{B184C5BF-E84D-DA37-B0AA-4FE4718042EC}"/>
              </a:ext>
            </a:extLst>
          </p:cNvPr>
          <p:cNvSpPr txBox="1"/>
          <p:nvPr/>
        </p:nvSpPr>
        <p:spPr>
          <a:xfrm>
            <a:off x="348661" y="2113627"/>
            <a:ext cx="3249545"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rPr>
              <a:t>Word Parts</a:t>
            </a:r>
          </a:p>
        </p:txBody>
      </p:sp>
      <p:sp>
        <p:nvSpPr>
          <p:cNvPr id="14" name="Title 13" hidden="1">
            <a:extLst>
              <a:ext uri="{FF2B5EF4-FFF2-40B4-BE49-F238E27FC236}">
                <a16:creationId xmlns:a16="http://schemas.microsoft.com/office/drawing/2014/main" id="{FCDECD1B-B49D-D5C7-40C9-0A90EF7233FD}"/>
              </a:ext>
            </a:extLst>
          </p:cNvPr>
          <p:cNvSpPr>
            <a:spLocks noGrp="1"/>
          </p:cNvSpPr>
          <p:nvPr>
            <p:ph type="title" idx="4294967295"/>
          </p:nvPr>
        </p:nvSpPr>
        <p:spPr/>
        <p:txBody>
          <a:bodyPr/>
          <a:lstStyle/>
          <a:p>
            <a:r>
              <a:rPr lang="en-US" dirty="0"/>
              <a:t>Word Parts</a:t>
            </a:r>
          </a:p>
        </p:txBody>
      </p:sp>
    </p:spTree>
    <p:extLst>
      <p:ext uri="{BB962C8B-B14F-4D97-AF65-F5344CB8AC3E}">
        <p14:creationId xmlns:p14="http://schemas.microsoft.com/office/powerpoint/2010/main" val="302327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EFE5A2-BE9D-1B09-F494-7771BE8F6DE4}"/>
              </a:ext>
              <a:ext uri="{C183D7F6-B498-43B3-948B-1728B52AA6E4}">
                <adec:decorative xmlns:adec="http://schemas.microsoft.com/office/drawing/2017/decorative" val="1"/>
              </a:ext>
            </a:extLst>
          </p:cNvPr>
          <p:cNvSpPr txBox="1"/>
          <p:nvPr/>
        </p:nvSpPr>
        <p:spPr>
          <a:xfrm>
            <a:off x="0" y="2250195"/>
            <a:ext cx="3371160" cy="3641074"/>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85BAF350-691F-725A-B95C-C88D3AF7100D}"/>
              </a:ext>
            </a:extLst>
          </p:cNvPr>
          <p:cNvSpPr txBox="1"/>
          <p:nvPr/>
        </p:nvSpPr>
        <p:spPr>
          <a:xfrm>
            <a:off x="-1" y="3424002"/>
            <a:ext cx="3371161"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NORMS</a:t>
            </a:r>
          </a:p>
        </p:txBody>
      </p:sp>
      <p:sp>
        <p:nvSpPr>
          <p:cNvPr id="7" name="TextBox 6">
            <a:extLst>
              <a:ext uri="{FF2B5EF4-FFF2-40B4-BE49-F238E27FC236}">
                <a16:creationId xmlns:a16="http://schemas.microsoft.com/office/drawing/2014/main" id="{D2D2C24A-2CAD-AFBB-EE23-749087C5FA40}"/>
              </a:ext>
            </a:extLst>
          </p:cNvPr>
          <p:cNvSpPr txBox="1"/>
          <p:nvPr/>
        </p:nvSpPr>
        <p:spPr>
          <a:xfrm>
            <a:off x="3830196" y="839873"/>
            <a:ext cx="7946835" cy="501675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BF0D3E"/>
                </a:solidFill>
                <a:effectLst/>
                <a:uLnTx/>
                <a:uFillTx/>
                <a:latin typeface="Arial" panose="020B0604020202020204" pitchFamily="34" charset="0"/>
                <a:ea typeface="Arial" charset="0"/>
                <a:cs typeface="Arial" panose="020B0604020202020204" pitchFamily="34" charset="0"/>
              </a:rPr>
              <a:t> </a:t>
            </a: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Begin and end on time.</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Silence cell phones.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Limit distractions to breaks.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Respect all voices.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Others? </a:t>
            </a:r>
          </a:p>
        </p:txBody>
      </p:sp>
      <p:sp>
        <p:nvSpPr>
          <p:cNvPr id="8" name="Rectangle 7">
            <a:extLst>
              <a:ext uri="{FF2B5EF4-FFF2-40B4-BE49-F238E27FC236}">
                <a16:creationId xmlns:a16="http://schemas.microsoft.com/office/drawing/2014/main" id="{5C83E482-CDAC-9EB6-0326-0795A10FEDDF}"/>
              </a:ext>
              <a:ext uri="{C183D7F6-B498-43B3-948B-1728B52AA6E4}">
                <adec:decorative xmlns:adec="http://schemas.microsoft.com/office/drawing/2017/decorative" val="1"/>
              </a:ext>
            </a:extLst>
          </p:cNvPr>
          <p:cNvSpPr/>
          <p:nvPr/>
        </p:nvSpPr>
        <p:spPr>
          <a:xfrm>
            <a:off x="3753077" y="805234"/>
            <a:ext cx="8023954" cy="5086035"/>
          </a:xfrm>
          <a:prstGeom prst="rect">
            <a:avLst/>
          </a:pr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AE077340-12A0-60F2-03C4-373C3D40D401}"/>
              </a:ext>
              <a:ext uri="{C183D7F6-B498-43B3-948B-1728B52AA6E4}">
                <adec:decorative xmlns:adec="http://schemas.microsoft.com/office/drawing/2017/decorative" val="1"/>
              </a:ext>
            </a:extLst>
          </p:cNvPr>
          <p:cNvSpPr/>
          <p:nvPr/>
        </p:nvSpPr>
        <p:spPr>
          <a:xfrm>
            <a:off x="-1" y="798591"/>
            <a:ext cx="3371160" cy="1228513"/>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9F0FA076-7169-6967-6D7D-48481CAC6456}"/>
              </a:ext>
            </a:extLst>
          </p:cNvPr>
          <p:cNvSpPr txBox="1"/>
          <p:nvPr/>
        </p:nvSpPr>
        <p:spPr>
          <a:xfrm>
            <a:off x="154235" y="905015"/>
            <a:ext cx="3106755"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AZPLS</a:t>
            </a:r>
          </a:p>
        </p:txBody>
      </p:sp>
      <p:sp>
        <p:nvSpPr>
          <p:cNvPr id="2" name="Title 1" hidden="1">
            <a:extLst>
              <a:ext uri="{FF2B5EF4-FFF2-40B4-BE49-F238E27FC236}">
                <a16:creationId xmlns:a16="http://schemas.microsoft.com/office/drawing/2014/main" id="{C2A882CB-E8E2-23B0-59D1-48495EE96B1B}"/>
              </a:ext>
            </a:extLst>
          </p:cNvPr>
          <p:cNvSpPr>
            <a:spLocks noGrp="1"/>
          </p:cNvSpPr>
          <p:nvPr>
            <p:ph type="title" idx="4294967295"/>
          </p:nvPr>
        </p:nvSpPr>
        <p:spPr/>
        <p:txBody>
          <a:bodyPr/>
          <a:lstStyle/>
          <a:p>
            <a:r>
              <a:rPr lang="en-US" dirty="0"/>
              <a:t>AZPLS Norms</a:t>
            </a:r>
          </a:p>
        </p:txBody>
      </p:sp>
    </p:spTree>
    <p:extLst>
      <p:ext uri="{BB962C8B-B14F-4D97-AF65-F5344CB8AC3E}">
        <p14:creationId xmlns:p14="http://schemas.microsoft.com/office/powerpoint/2010/main" val="103234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8B35FA-8E74-C98C-E380-BCDA819853AA}"/>
              </a:ext>
              <a:ext uri="{C183D7F6-B498-43B3-948B-1728B52AA6E4}">
                <adec:decorative xmlns:adec="http://schemas.microsoft.com/office/drawing/2017/decorative" val="1"/>
              </a:ext>
            </a:extLst>
          </p:cNvPr>
          <p:cNvSpPr txBox="1"/>
          <p:nvPr/>
        </p:nvSpPr>
        <p:spPr>
          <a:xfrm>
            <a:off x="529389" y="510139"/>
            <a:ext cx="11097929" cy="5967663"/>
          </a:xfrm>
          <a:prstGeom prst="rect">
            <a:avLst/>
          </a:prstGeom>
          <a:solidFill>
            <a:schemeClr val="bg1"/>
          </a:solidFill>
          <a:ln w="57150">
            <a:solidFill>
              <a:srgbClr val="FCAF17"/>
            </a:solidFill>
          </a:ln>
        </p:spPr>
        <p:txBody>
          <a:bodyPr wrap="square" rtlCol="0">
            <a:spAutoFit/>
          </a:bodyPr>
          <a:lstStyle/>
          <a:p>
            <a:pPr algn="l"/>
            <a:endParaRPr lang="en-US" dirty="0"/>
          </a:p>
        </p:txBody>
      </p:sp>
      <p:sp>
        <p:nvSpPr>
          <p:cNvPr id="3" name="TextBox 2">
            <a:extLst>
              <a:ext uri="{FF2B5EF4-FFF2-40B4-BE49-F238E27FC236}">
                <a16:creationId xmlns:a16="http://schemas.microsoft.com/office/drawing/2014/main" id="{D41CC756-8A92-D768-A5F5-9EECE86790C3}"/>
              </a:ext>
            </a:extLst>
          </p:cNvPr>
          <p:cNvSpPr txBox="1"/>
          <p:nvPr/>
        </p:nvSpPr>
        <p:spPr>
          <a:xfrm>
            <a:off x="2245315" y="920621"/>
            <a:ext cx="7666075"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12369"/>
                </a:solidFill>
                <a:effectLst/>
                <a:uLnTx/>
                <a:uFillTx/>
                <a:latin typeface="Corbel" panose="020B0503020204020204"/>
                <a:ea typeface="+mn-ea"/>
                <a:cs typeface="+mn-cs"/>
              </a:rPr>
              <a:t>dis-order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12369"/>
                </a:solidFill>
                <a:effectLst/>
                <a:uLnTx/>
                <a:uFillTx/>
                <a:latin typeface="Corbel" panose="020B0503020204020204"/>
                <a:ea typeface="+mn-ea"/>
                <a:cs typeface="+mn-cs"/>
              </a:rPr>
              <a:t>bio-sphere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12369"/>
                </a:solidFill>
                <a:effectLst/>
                <a:uLnTx/>
                <a:uFillTx/>
                <a:latin typeface="Corbel" panose="020B0503020204020204"/>
                <a:ea typeface="+mn-ea"/>
                <a:cs typeface="+mn-cs"/>
              </a:rPr>
              <a:t>tri-angle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12369"/>
                </a:solidFill>
                <a:effectLst/>
                <a:uLnTx/>
                <a:uFillTx/>
                <a:latin typeface="Corbel" panose="020B0503020204020204"/>
                <a:ea typeface="+mn-ea"/>
                <a:cs typeface="+mn-cs"/>
              </a:rPr>
              <a:t>hemi-sphere</a:t>
            </a:r>
          </a:p>
        </p:txBody>
      </p:sp>
      <p:sp>
        <p:nvSpPr>
          <p:cNvPr id="4" name="Title 3" hidden="1">
            <a:extLst>
              <a:ext uri="{FF2B5EF4-FFF2-40B4-BE49-F238E27FC236}">
                <a16:creationId xmlns:a16="http://schemas.microsoft.com/office/drawing/2014/main" id="{0ABFEF42-8F34-518D-65EC-4864B714FB86}"/>
              </a:ext>
            </a:extLst>
          </p:cNvPr>
          <p:cNvSpPr>
            <a:spLocks noGrp="1"/>
          </p:cNvSpPr>
          <p:nvPr>
            <p:ph type="title" idx="4294967295"/>
          </p:nvPr>
        </p:nvSpPr>
        <p:spPr/>
        <p:txBody>
          <a:bodyPr/>
          <a:lstStyle/>
          <a:p>
            <a:r>
              <a:rPr lang="en-US" dirty="0"/>
              <a:t>Root word</a:t>
            </a:r>
          </a:p>
        </p:txBody>
      </p:sp>
    </p:spTree>
    <p:extLst>
      <p:ext uri="{BB962C8B-B14F-4D97-AF65-F5344CB8AC3E}">
        <p14:creationId xmlns:p14="http://schemas.microsoft.com/office/powerpoint/2010/main" val="3557365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1AEFCE-95E1-68A4-432B-F4722C65A40D}"/>
              </a:ext>
              <a:ext uri="{C183D7F6-B498-43B3-948B-1728B52AA6E4}">
                <adec:decorative xmlns:adec="http://schemas.microsoft.com/office/drawing/2017/decorative" val="1"/>
              </a:ext>
            </a:extLst>
          </p:cNvPr>
          <p:cNvSpPr txBox="1"/>
          <p:nvPr/>
        </p:nvSpPr>
        <p:spPr>
          <a:xfrm>
            <a:off x="0" y="717614"/>
            <a:ext cx="5003821" cy="5422772"/>
          </a:xfrm>
          <a:prstGeom prst="rect">
            <a:avLst/>
          </a:prstGeom>
          <a:solidFill>
            <a:srgbClr val="012369"/>
          </a:solidFill>
          <a:ln>
            <a:noFill/>
          </a:ln>
        </p:spPr>
        <p:txBody>
          <a:bodyPr wrap="square" rtlCol="0">
            <a:spAutoFit/>
          </a:bodyPr>
          <a:lstStyle/>
          <a:p>
            <a:pPr algn="l"/>
            <a:endParaRPr lang="en-US" dirty="0"/>
          </a:p>
        </p:txBody>
      </p:sp>
      <p:sp>
        <p:nvSpPr>
          <p:cNvPr id="3" name="TextBox 2">
            <a:extLst>
              <a:ext uri="{FF2B5EF4-FFF2-40B4-BE49-F238E27FC236}">
                <a16:creationId xmlns:a16="http://schemas.microsoft.com/office/drawing/2014/main" id="{39213165-BA63-FB6F-281A-83A554A12312}"/>
              </a:ext>
            </a:extLst>
          </p:cNvPr>
          <p:cNvSpPr txBox="1"/>
          <p:nvPr/>
        </p:nvSpPr>
        <p:spPr>
          <a:xfrm>
            <a:off x="335270" y="2151727"/>
            <a:ext cx="4118257" cy="2554545"/>
          </a:xfrm>
          <a:prstGeom prst="rect">
            <a:avLst/>
          </a:prstGeom>
          <a:noFill/>
          <a:ln>
            <a:noFill/>
          </a:ln>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Context Clues</a:t>
            </a:r>
          </a:p>
        </p:txBody>
      </p:sp>
      <p:pic>
        <p:nvPicPr>
          <p:cNvPr id="4" name="Graphic 3" descr="Magnifying glass with solid fill">
            <a:extLst>
              <a:ext uri="{FF2B5EF4-FFF2-40B4-BE49-F238E27FC236}">
                <a16:creationId xmlns:a16="http://schemas.microsoft.com/office/drawing/2014/main" id="{082AFD95-9217-F497-321C-BE13DA68CF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399653" flipH="1">
            <a:off x="5218186" y="140952"/>
            <a:ext cx="6266775" cy="6342448"/>
          </a:xfrm>
          <a:prstGeom prst="rect">
            <a:avLst/>
          </a:prstGeom>
        </p:spPr>
      </p:pic>
      <p:sp>
        <p:nvSpPr>
          <p:cNvPr id="5" name="TextBox 4">
            <a:extLst>
              <a:ext uri="{FF2B5EF4-FFF2-40B4-BE49-F238E27FC236}">
                <a16:creationId xmlns:a16="http://schemas.microsoft.com/office/drawing/2014/main" id="{2B151C44-853D-9192-1F18-763D57513C85}"/>
              </a:ext>
            </a:extLst>
          </p:cNvPr>
          <p:cNvSpPr txBox="1"/>
          <p:nvPr/>
        </p:nvSpPr>
        <p:spPr>
          <a:xfrm>
            <a:off x="6295399" y="1419200"/>
            <a:ext cx="2958976" cy="2554545"/>
          </a:xfrm>
          <a:prstGeom prst="rect">
            <a:avLst/>
          </a:prstGeom>
          <a:noFill/>
          <a:ln>
            <a:noFill/>
          </a:ln>
        </p:spPr>
        <p:txBody>
          <a:bodyPr wrap="square" rtlCol="0">
            <a:spAutoFit/>
          </a:bodyPr>
          <a:lstStyle/>
          <a:p>
            <a:pPr algn="ctr"/>
            <a:r>
              <a:rPr lang="en-US" sz="3200" b="1" dirty="0">
                <a:solidFill>
                  <a:srgbClr val="BF0D3E"/>
                </a:solidFill>
                <a:latin typeface="Arial" panose="020B0604020202020204" pitchFamily="34" charset="0"/>
                <a:cs typeface="Arial" panose="020B0604020202020204" pitchFamily="34" charset="0"/>
              </a:rPr>
              <a:t>Definition</a:t>
            </a:r>
          </a:p>
          <a:p>
            <a:pPr algn="ctr"/>
            <a:r>
              <a:rPr lang="en-US" sz="3200" b="1" dirty="0">
                <a:solidFill>
                  <a:srgbClr val="BF0D3E"/>
                </a:solidFill>
                <a:latin typeface="Arial" panose="020B0604020202020204" pitchFamily="34" charset="0"/>
                <a:cs typeface="Arial" panose="020B0604020202020204" pitchFamily="34" charset="0"/>
              </a:rPr>
              <a:t>Synonym</a:t>
            </a:r>
          </a:p>
          <a:p>
            <a:pPr algn="ctr"/>
            <a:r>
              <a:rPr lang="en-US" sz="3200" b="1" dirty="0">
                <a:solidFill>
                  <a:srgbClr val="BF0D3E"/>
                </a:solidFill>
                <a:latin typeface="Arial" panose="020B0604020202020204" pitchFamily="34" charset="0"/>
                <a:cs typeface="Arial" panose="020B0604020202020204" pitchFamily="34" charset="0"/>
              </a:rPr>
              <a:t>Antonym</a:t>
            </a:r>
          </a:p>
          <a:p>
            <a:pPr algn="ctr"/>
            <a:r>
              <a:rPr lang="en-US" sz="3200" b="1" dirty="0">
                <a:solidFill>
                  <a:srgbClr val="BF0D3E"/>
                </a:solidFill>
                <a:latin typeface="Arial" panose="020B0604020202020204" pitchFamily="34" charset="0"/>
                <a:cs typeface="Arial" panose="020B0604020202020204" pitchFamily="34" charset="0"/>
              </a:rPr>
              <a:t>Example</a:t>
            </a:r>
          </a:p>
          <a:p>
            <a:pPr algn="ctr"/>
            <a:r>
              <a:rPr lang="en-US" sz="3200" b="1" dirty="0">
                <a:solidFill>
                  <a:srgbClr val="BF0D3E"/>
                </a:solidFill>
                <a:latin typeface="Arial" panose="020B0604020202020204" pitchFamily="34" charset="0"/>
                <a:cs typeface="Arial" panose="020B0604020202020204" pitchFamily="34" charset="0"/>
              </a:rPr>
              <a:t>General</a:t>
            </a:r>
            <a:endParaRPr lang="en-US" sz="3600" b="1" dirty="0">
              <a:solidFill>
                <a:srgbClr val="BF0D3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96720E8-ECC8-F335-AB0A-59F4B16D67CF}"/>
              </a:ext>
              <a:ext uri="{C183D7F6-B498-43B3-948B-1728B52AA6E4}">
                <adec:decorative xmlns:adec="http://schemas.microsoft.com/office/drawing/2017/decorative" val="1"/>
              </a:ext>
            </a:extLst>
          </p:cNvPr>
          <p:cNvSpPr/>
          <p:nvPr/>
        </p:nvSpPr>
        <p:spPr>
          <a:xfrm>
            <a:off x="11749765" y="717614"/>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hidden="1">
            <a:extLst>
              <a:ext uri="{FF2B5EF4-FFF2-40B4-BE49-F238E27FC236}">
                <a16:creationId xmlns:a16="http://schemas.microsoft.com/office/drawing/2014/main" id="{1231EC40-6156-865A-E969-73405EB8863E}"/>
              </a:ext>
            </a:extLst>
          </p:cNvPr>
          <p:cNvSpPr>
            <a:spLocks noGrp="1"/>
          </p:cNvSpPr>
          <p:nvPr>
            <p:ph type="title" idx="4294967295"/>
          </p:nvPr>
        </p:nvSpPr>
        <p:spPr/>
        <p:txBody>
          <a:bodyPr/>
          <a:lstStyle/>
          <a:p>
            <a:r>
              <a:rPr lang="en-US" dirty="0"/>
              <a:t>Context Clues</a:t>
            </a:r>
          </a:p>
        </p:txBody>
      </p:sp>
    </p:spTree>
    <p:extLst>
      <p:ext uri="{BB962C8B-B14F-4D97-AF65-F5344CB8AC3E}">
        <p14:creationId xmlns:p14="http://schemas.microsoft.com/office/powerpoint/2010/main" val="194778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C64E80FC-E5EB-3C3D-198B-5EBE193E5CD9}"/>
              </a:ext>
            </a:extLst>
          </p:cNvPr>
          <p:cNvSpPr txBox="1"/>
          <p:nvPr/>
        </p:nvSpPr>
        <p:spPr>
          <a:xfrm>
            <a:off x="0" y="758951"/>
            <a:ext cx="43023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13185C66-D843-8629-2907-F780AFC34C73}"/>
              </a:ext>
            </a:extLst>
          </p:cNvPr>
          <p:cNvSpPr txBox="1"/>
          <p:nvPr/>
        </p:nvSpPr>
        <p:spPr>
          <a:xfrm>
            <a:off x="6053797" y="758950"/>
            <a:ext cx="6138203"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DEDA3792-CE04-520D-014C-D532AEF07700}"/>
              </a:ext>
            </a:extLst>
          </p:cNvPr>
          <p:cNvSpPr txBox="1"/>
          <p:nvPr/>
        </p:nvSpPr>
        <p:spPr>
          <a:xfrm>
            <a:off x="6727370" y="1351506"/>
            <a:ext cx="5203561" cy="4154984"/>
          </a:xfrm>
          <a:prstGeom prst="rect">
            <a:avLst/>
          </a:prstGeom>
          <a:noFill/>
        </p:spPr>
        <p:txBody>
          <a:bodyPr wrap="square" rtlCol="0">
            <a:spAutoFit/>
          </a:bodyPr>
          <a:lstStyle/>
          <a:p>
            <a:r>
              <a:rPr lang="en-US" sz="6600" b="1" dirty="0">
                <a:ln w="12700">
                  <a:noFill/>
                  <a:prstDash val="solid"/>
                </a:ln>
                <a:solidFill>
                  <a:schemeClr val="bg1"/>
                </a:solidFill>
                <a:latin typeface="Arial" panose="020B0604020202020204" pitchFamily="34" charset="0"/>
                <a:cs typeface="Arial" panose="020B0604020202020204" pitchFamily="34" charset="0"/>
              </a:rPr>
              <a:t>S   </a:t>
            </a:r>
            <a:r>
              <a:rPr lang="en-US" sz="6600" b="1" dirty="0">
                <a:solidFill>
                  <a:schemeClr val="bg1"/>
                </a:solidFill>
                <a:latin typeface="Arial" panose="020B0604020202020204" pitchFamily="34" charset="0"/>
                <a:cs typeface="Arial" panose="020B0604020202020204" pitchFamily="34" charset="0"/>
              </a:rPr>
              <a:t>Select</a:t>
            </a:r>
          </a:p>
          <a:p>
            <a:r>
              <a:rPr lang="en-US" sz="6600" b="1" dirty="0">
                <a:ln w="12700">
                  <a:noFill/>
                  <a:prstDash val="solid"/>
                </a:ln>
                <a:solidFill>
                  <a:schemeClr val="bg1"/>
                </a:solidFill>
                <a:latin typeface="Arial" panose="020B0604020202020204" pitchFamily="34" charset="0"/>
                <a:cs typeface="Arial" panose="020B0604020202020204" pitchFamily="34" charset="0"/>
              </a:rPr>
              <a:t>T</a:t>
            </a:r>
            <a:r>
              <a:rPr lang="en-US" sz="6600" b="1" dirty="0">
                <a:solidFill>
                  <a:schemeClr val="bg1"/>
                </a:solidFill>
                <a:effectLst/>
                <a:latin typeface="Arial" panose="020B0604020202020204" pitchFamily="34" charset="0"/>
                <a:cs typeface="Arial" panose="020B0604020202020204" pitchFamily="34" charset="0"/>
              </a:rPr>
              <a:t> </a:t>
            </a:r>
            <a:r>
              <a:rPr lang="en-US" sz="6600" b="1" dirty="0">
                <a:solidFill>
                  <a:schemeClr val="bg1"/>
                </a:solidFill>
                <a:latin typeface="Arial" panose="020B0604020202020204" pitchFamily="34" charset="0"/>
                <a:cs typeface="Arial" panose="020B0604020202020204" pitchFamily="34" charset="0"/>
              </a:rPr>
              <a:t>  Teach</a:t>
            </a:r>
          </a:p>
          <a:p>
            <a:r>
              <a:rPr lang="en-US" sz="6600" b="1" dirty="0">
                <a:ln w="12700">
                  <a:noFill/>
                  <a:prstDash val="solid"/>
                </a:ln>
                <a:solidFill>
                  <a:schemeClr val="bg1"/>
                </a:solidFill>
                <a:latin typeface="Arial" panose="020B0604020202020204" pitchFamily="34" charset="0"/>
                <a:cs typeface="Arial" panose="020B0604020202020204" pitchFamily="34" charset="0"/>
              </a:rPr>
              <a:t>A</a:t>
            </a:r>
            <a:r>
              <a:rPr lang="en-US" sz="6600" b="1" dirty="0">
                <a:solidFill>
                  <a:schemeClr val="bg1"/>
                </a:solidFill>
                <a:latin typeface="Arial" panose="020B0604020202020204" pitchFamily="34" charset="0"/>
                <a:cs typeface="Arial" panose="020B0604020202020204" pitchFamily="34" charset="0"/>
              </a:rPr>
              <a:t>   Activate</a:t>
            </a:r>
          </a:p>
          <a:p>
            <a:r>
              <a:rPr lang="en-US" sz="6600" b="1" dirty="0">
                <a:ln w="12700">
                  <a:noFill/>
                  <a:prstDash val="solid"/>
                </a:ln>
                <a:solidFill>
                  <a:schemeClr val="bg1"/>
                </a:solidFill>
                <a:latin typeface="Arial" panose="020B0604020202020204" pitchFamily="34" charset="0"/>
                <a:cs typeface="Arial" panose="020B0604020202020204" pitchFamily="34" charset="0"/>
              </a:rPr>
              <a:t>R</a:t>
            </a:r>
            <a:r>
              <a:rPr lang="en-US" sz="6600" b="1" dirty="0">
                <a:solidFill>
                  <a:schemeClr val="bg1"/>
                </a:solidFill>
                <a:latin typeface="Arial" panose="020B0604020202020204" pitchFamily="34" charset="0"/>
                <a:cs typeface="Arial" panose="020B0604020202020204" pitchFamily="34" charset="0"/>
              </a:rPr>
              <a:t>   Revisit</a:t>
            </a:r>
          </a:p>
        </p:txBody>
      </p:sp>
      <p:sp>
        <p:nvSpPr>
          <p:cNvPr id="6" name="Star: 5 Points 5" descr="Star shape">
            <a:extLst>
              <a:ext uri="{FF2B5EF4-FFF2-40B4-BE49-F238E27FC236}">
                <a16:creationId xmlns:a16="http://schemas.microsoft.com/office/drawing/2014/main" id="{A34B2012-752E-B172-0B41-59A1BA1EFA85}"/>
              </a:ext>
            </a:extLst>
          </p:cNvPr>
          <p:cNvSpPr/>
          <p:nvPr/>
        </p:nvSpPr>
        <p:spPr>
          <a:xfrm>
            <a:off x="921433" y="1043286"/>
            <a:ext cx="4641167" cy="4771427"/>
          </a:xfrm>
          <a:prstGeom prst="star5">
            <a:avLst/>
          </a:prstGeom>
          <a:solidFill>
            <a:srgbClr val="FCAF17"/>
          </a:solidFill>
          <a:ln w="571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6D380613-B73B-F833-42CF-3B76B1051439}"/>
              </a:ext>
              <a:ext uri="{C183D7F6-B498-43B3-948B-1728B52AA6E4}">
                <adec:decorative xmlns:adec="http://schemas.microsoft.com/office/drawing/2017/decorative" val="1"/>
              </a:ext>
            </a:extLst>
          </p:cNvPr>
          <p:cNvSpPr/>
          <p:nvPr/>
        </p:nvSpPr>
        <p:spPr>
          <a:xfrm>
            <a:off x="1739899" y="1968500"/>
            <a:ext cx="3007561" cy="3140073"/>
          </a:xfrm>
          <a:prstGeom prst="star5">
            <a:avLst/>
          </a:prstGeom>
          <a:solidFill>
            <a:schemeClr val="bg1"/>
          </a:solidFill>
          <a:ln w="571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45844F72-D372-04E1-53E9-667716E53E29}"/>
              </a:ext>
              <a:ext uri="{C183D7F6-B498-43B3-948B-1728B52AA6E4}">
                <adec:decorative xmlns:adec="http://schemas.microsoft.com/office/drawing/2017/decorative" val="1"/>
              </a:ext>
            </a:extLst>
          </p:cNvPr>
          <p:cNvSpPr/>
          <p:nvPr/>
        </p:nvSpPr>
        <p:spPr>
          <a:xfrm>
            <a:off x="2539887" y="2973160"/>
            <a:ext cx="1404257" cy="1404257"/>
          </a:xfrm>
          <a:prstGeom prst="star5">
            <a:avLst/>
          </a:prstGeom>
          <a:solidFill>
            <a:srgbClr val="BF0D3E"/>
          </a:solidFill>
          <a:ln w="571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0D3E"/>
              </a:solidFill>
            </a:endParaRPr>
          </a:p>
        </p:txBody>
      </p:sp>
      <p:sp>
        <p:nvSpPr>
          <p:cNvPr id="3" name="Title 2" hidden="1">
            <a:extLst>
              <a:ext uri="{FF2B5EF4-FFF2-40B4-BE49-F238E27FC236}">
                <a16:creationId xmlns:a16="http://schemas.microsoft.com/office/drawing/2014/main" id="{6F9BFB45-B20C-4773-24C8-D2AD95385F5C}"/>
              </a:ext>
            </a:extLst>
          </p:cNvPr>
          <p:cNvSpPr>
            <a:spLocks noGrp="1"/>
          </p:cNvSpPr>
          <p:nvPr>
            <p:ph type="title" idx="4294967295"/>
          </p:nvPr>
        </p:nvSpPr>
        <p:spPr/>
        <p:txBody>
          <a:bodyPr/>
          <a:lstStyle/>
          <a:p>
            <a:r>
              <a:rPr lang="en-US" dirty="0"/>
              <a:t>STAR</a:t>
            </a:r>
          </a:p>
        </p:txBody>
      </p:sp>
    </p:spTree>
    <p:extLst>
      <p:ext uri="{BB962C8B-B14F-4D97-AF65-F5344CB8AC3E}">
        <p14:creationId xmlns:p14="http://schemas.microsoft.com/office/powerpoint/2010/main" val="3882035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9D55036B-8421-6D21-7F4D-1AB212761B75}"/>
              </a:ext>
              <a:ext uri="{C183D7F6-B498-43B3-948B-1728B52AA6E4}">
                <adec:decorative xmlns:adec="http://schemas.microsoft.com/office/drawing/2017/decorative" val="1"/>
              </a:ext>
            </a:extLst>
          </p:cNvPr>
          <p:cNvSpPr/>
          <p:nvPr/>
        </p:nvSpPr>
        <p:spPr>
          <a:xfrm>
            <a:off x="6497459" y="1224255"/>
            <a:ext cx="4641167" cy="4771427"/>
          </a:xfrm>
          <a:prstGeom prst="star5">
            <a:avLst/>
          </a:prstGeom>
          <a:solidFill>
            <a:srgbClr val="FCAF17"/>
          </a:solidFill>
          <a:ln w="571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descr="&quot;&quot;">
            <a:extLst>
              <a:ext uri="{FF2B5EF4-FFF2-40B4-BE49-F238E27FC236}">
                <a16:creationId xmlns:a16="http://schemas.microsoft.com/office/drawing/2014/main" id="{C64E80FC-E5EB-3C3D-198B-5EBE193E5CD9}"/>
              </a:ext>
            </a:extLst>
          </p:cNvPr>
          <p:cNvSpPr txBox="1"/>
          <p:nvPr/>
        </p:nvSpPr>
        <p:spPr>
          <a:xfrm>
            <a:off x="11761764" y="863726"/>
            <a:ext cx="43023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13185C66-D843-8629-2907-F780AFC34C73}"/>
              </a:ext>
            </a:extLst>
          </p:cNvPr>
          <p:cNvSpPr txBox="1"/>
          <p:nvPr/>
        </p:nvSpPr>
        <p:spPr>
          <a:xfrm>
            <a:off x="0" y="863726"/>
            <a:ext cx="5874321"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1" name="Star: 5 Points 10">
            <a:extLst>
              <a:ext uri="{FF2B5EF4-FFF2-40B4-BE49-F238E27FC236}">
                <a16:creationId xmlns:a16="http://schemas.microsoft.com/office/drawing/2014/main" id="{297E2E7C-DCA9-D22B-5727-E4B1C5786277}"/>
              </a:ext>
              <a:ext uri="{C183D7F6-B498-43B3-948B-1728B52AA6E4}">
                <adec:decorative xmlns:adec="http://schemas.microsoft.com/office/drawing/2017/decorative" val="1"/>
              </a:ext>
            </a:extLst>
          </p:cNvPr>
          <p:cNvSpPr/>
          <p:nvPr/>
        </p:nvSpPr>
        <p:spPr>
          <a:xfrm>
            <a:off x="7314261" y="2116133"/>
            <a:ext cx="3007561" cy="3140073"/>
          </a:xfrm>
          <a:prstGeom prst="star5">
            <a:avLst/>
          </a:prstGeom>
          <a:solidFill>
            <a:schemeClr val="bg1"/>
          </a:solidFill>
          <a:ln w="571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F03751-0969-B7B3-68FF-B371FBCEA665}"/>
              </a:ext>
            </a:extLst>
          </p:cNvPr>
          <p:cNvSpPr txBox="1"/>
          <p:nvPr/>
        </p:nvSpPr>
        <p:spPr>
          <a:xfrm>
            <a:off x="435429" y="1456280"/>
            <a:ext cx="5226222" cy="4154984"/>
          </a:xfrm>
          <a:prstGeom prst="rect">
            <a:avLst/>
          </a:prstGeom>
          <a:noFill/>
        </p:spPr>
        <p:txBody>
          <a:bodyPr wrap="square" rtlCol="0">
            <a:spAutoFit/>
          </a:bodyPr>
          <a:lstStyle/>
          <a:p>
            <a:r>
              <a:rPr lang="en-US" sz="6600" b="1" dirty="0">
                <a:ln w="12700">
                  <a:noFill/>
                  <a:prstDash val="solid"/>
                </a:ln>
                <a:solidFill>
                  <a:schemeClr val="bg1"/>
                </a:solidFill>
                <a:latin typeface="Arial" panose="020B0604020202020204" pitchFamily="34" charset="0"/>
                <a:cs typeface="Arial" panose="020B0604020202020204" pitchFamily="34" charset="0"/>
              </a:rPr>
              <a:t>S   </a:t>
            </a:r>
            <a:r>
              <a:rPr lang="en-US" sz="6600" b="1" dirty="0">
                <a:solidFill>
                  <a:schemeClr val="bg1"/>
                </a:solidFill>
                <a:latin typeface="Arial" panose="020B0604020202020204" pitchFamily="34" charset="0"/>
                <a:cs typeface="Arial" panose="020B0604020202020204" pitchFamily="34" charset="0"/>
              </a:rPr>
              <a:t>Search</a:t>
            </a:r>
          </a:p>
          <a:p>
            <a:r>
              <a:rPr lang="en-US" sz="6600" b="1" dirty="0">
                <a:ln w="12700">
                  <a:noFill/>
                  <a:prstDash val="solid"/>
                </a:ln>
                <a:solidFill>
                  <a:schemeClr val="bg1"/>
                </a:solidFill>
                <a:latin typeface="Arial" panose="020B0604020202020204" pitchFamily="34" charset="0"/>
                <a:cs typeface="Arial" panose="020B0604020202020204" pitchFamily="34" charset="0"/>
              </a:rPr>
              <a:t>T   </a:t>
            </a:r>
            <a:r>
              <a:rPr lang="en-US" sz="6600" b="1" dirty="0">
                <a:solidFill>
                  <a:schemeClr val="bg1"/>
                </a:solidFill>
                <a:latin typeface="Arial" panose="020B0604020202020204" pitchFamily="34" charset="0"/>
                <a:cs typeface="Arial" panose="020B0604020202020204" pitchFamily="34" charset="0"/>
              </a:rPr>
              <a:t>Translate</a:t>
            </a:r>
          </a:p>
          <a:p>
            <a:r>
              <a:rPr lang="en-US" sz="6600" b="1" dirty="0">
                <a:ln w="12700">
                  <a:noFill/>
                  <a:prstDash val="solid"/>
                </a:ln>
                <a:solidFill>
                  <a:schemeClr val="bg1"/>
                </a:solidFill>
                <a:latin typeface="Arial" panose="020B0604020202020204" pitchFamily="34" charset="0"/>
                <a:cs typeface="Arial" panose="020B0604020202020204" pitchFamily="34" charset="0"/>
              </a:rPr>
              <a:t>A   </a:t>
            </a:r>
            <a:r>
              <a:rPr lang="en-US" sz="6600" b="1" dirty="0">
                <a:solidFill>
                  <a:schemeClr val="bg1"/>
                </a:solidFill>
                <a:latin typeface="Arial" panose="020B0604020202020204" pitchFamily="34" charset="0"/>
                <a:cs typeface="Arial" panose="020B0604020202020204" pitchFamily="34" charset="0"/>
              </a:rPr>
              <a:t>Answer</a:t>
            </a:r>
          </a:p>
          <a:p>
            <a:r>
              <a:rPr lang="en-US" sz="6600" b="1" dirty="0">
                <a:ln w="12700">
                  <a:noFill/>
                  <a:prstDash val="solid"/>
                </a:ln>
                <a:solidFill>
                  <a:schemeClr val="bg1"/>
                </a:solidFill>
                <a:latin typeface="Arial" panose="020B0604020202020204" pitchFamily="34" charset="0"/>
                <a:cs typeface="Arial" panose="020B0604020202020204" pitchFamily="34" charset="0"/>
              </a:rPr>
              <a:t>R   </a:t>
            </a:r>
            <a:r>
              <a:rPr lang="en-US" sz="6600" b="1" dirty="0">
                <a:solidFill>
                  <a:schemeClr val="bg1"/>
                </a:solidFill>
                <a:latin typeface="Arial" panose="020B0604020202020204" pitchFamily="34" charset="0"/>
                <a:cs typeface="Arial" panose="020B0604020202020204" pitchFamily="34" charset="0"/>
              </a:rPr>
              <a:t>Review</a:t>
            </a:r>
          </a:p>
        </p:txBody>
      </p:sp>
      <p:sp>
        <p:nvSpPr>
          <p:cNvPr id="12" name="Star: 5 Points 11">
            <a:extLst>
              <a:ext uri="{FF2B5EF4-FFF2-40B4-BE49-F238E27FC236}">
                <a16:creationId xmlns:a16="http://schemas.microsoft.com/office/drawing/2014/main" id="{674D3D89-DE33-3F87-009C-DB16F422D538}"/>
              </a:ext>
              <a:ext uri="{C183D7F6-B498-43B3-948B-1728B52AA6E4}">
                <adec:decorative xmlns:adec="http://schemas.microsoft.com/office/drawing/2017/decorative" val="1"/>
              </a:ext>
            </a:extLst>
          </p:cNvPr>
          <p:cNvSpPr/>
          <p:nvPr/>
        </p:nvSpPr>
        <p:spPr>
          <a:xfrm>
            <a:off x="8115912" y="3074760"/>
            <a:ext cx="1404257" cy="1404257"/>
          </a:xfrm>
          <a:prstGeom prst="star5">
            <a:avLst/>
          </a:prstGeom>
          <a:solidFill>
            <a:srgbClr val="BF0D3E"/>
          </a:solidFill>
          <a:ln w="28575">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0D3E"/>
              </a:solidFill>
            </a:endParaRPr>
          </a:p>
        </p:txBody>
      </p:sp>
      <p:sp>
        <p:nvSpPr>
          <p:cNvPr id="3" name="Title 2" hidden="1">
            <a:extLst>
              <a:ext uri="{FF2B5EF4-FFF2-40B4-BE49-F238E27FC236}">
                <a16:creationId xmlns:a16="http://schemas.microsoft.com/office/drawing/2014/main" id="{964C2312-1C31-A9A7-2BD1-8D1E5F9979C0}"/>
              </a:ext>
            </a:extLst>
          </p:cNvPr>
          <p:cNvSpPr>
            <a:spLocks noGrp="1"/>
          </p:cNvSpPr>
          <p:nvPr>
            <p:ph type="title" idx="4294967295"/>
          </p:nvPr>
        </p:nvSpPr>
        <p:spPr/>
        <p:txBody>
          <a:bodyPr/>
          <a:lstStyle/>
          <a:p>
            <a:r>
              <a:rPr lang="en-US" dirty="0"/>
              <a:t>STAR Technique</a:t>
            </a:r>
          </a:p>
        </p:txBody>
      </p:sp>
    </p:spTree>
    <p:extLst>
      <p:ext uri="{BB962C8B-B14F-4D97-AF65-F5344CB8AC3E}">
        <p14:creationId xmlns:p14="http://schemas.microsoft.com/office/powerpoint/2010/main" val="19018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D5A765-E39C-8125-6288-034782827FD1}"/>
              </a:ext>
              <a:ext uri="{C183D7F6-B498-43B3-948B-1728B52AA6E4}">
                <adec:decorative xmlns:adec="http://schemas.microsoft.com/office/drawing/2017/decorative" val="1"/>
              </a:ext>
            </a:extLst>
          </p:cNvPr>
          <p:cNvSpPr/>
          <p:nvPr/>
        </p:nvSpPr>
        <p:spPr>
          <a:xfrm>
            <a:off x="0" y="733425"/>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0D3E"/>
              </a:solidFill>
            </a:endParaRPr>
          </a:p>
        </p:txBody>
      </p:sp>
      <p:sp>
        <p:nvSpPr>
          <p:cNvPr id="3" name="TextBox 2">
            <a:extLst>
              <a:ext uri="{FF2B5EF4-FFF2-40B4-BE49-F238E27FC236}">
                <a16:creationId xmlns:a16="http://schemas.microsoft.com/office/drawing/2014/main" id="{CFED214D-E00E-C65E-1373-CD7AA5F70191}"/>
              </a:ext>
              <a:ext uri="{C183D7F6-B498-43B3-948B-1728B52AA6E4}">
                <adec:decorative xmlns:adec="http://schemas.microsoft.com/office/drawing/2017/decorative" val="1"/>
              </a:ext>
            </a:extLst>
          </p:cNvPr>
          <p:cNvSpPr txBox="1"/>
          <p:nvPr/>
        </p:nvSpPr>
        <p:spPr>
          <a:xfrm>
            <a:off x="8146730" y="733425"/>
            <a:ext cx="4045270" cy="5391150"/>
          </a:xfrm>
          <a:prstGeom prst="rect">
            <a:avLst/>
          </a:prstGeom>
          <a:solidFill>
            <a:srgbClr val="012369"/>
          </a:solidFill>
          <a:ln>
            <a:noFill/>
          </a:ln>
        </p:spPr>
        <p:txBody>
          <a:bodyPr wrap="square" rtlCol="0">
            <a:spAutoFit/>
          </a:bodyPr>
          <a:lstStyle/>
          <a:p>
            <a:pPr algn="l"/>
            <a:endParaRPr lang="en-US" dirty="0"/>
          </a:p>
        </p:txBody>
      </p:sp>
      <p:sp>
        <p:nvSpPr>
          <p:cNvPr id="4" name="TextBox 3">
            <a:extLst>
              <a:ext uri="{FF2B5EF4-FFF2-40B4-BE49-F238E27FC236}">
                <a16:creationId xmlns:a16="http://schemas.microsoft.com/office/drawing/2014/main" id="{1FC20DEC-7CF7-2350-6BC4-A6B3A39078C9}"/>
              </a:ext>
            </a:extLst>
          </p:cNvPr>
          <p:cNvSpPr txBox="1"/>
          <p:nvPr/>
        </p:nvSpPr>
        <p:spPr>
          <a:xfrm>
            <a:off x="8191180" y="2459504"/>
            <a:ext cx="3956370" cy="1938992"/>
          </a:xfrm>
          <a:prstGeom prst="rect">
            <a:avLst/>
          </a:prstGeom>
          <a:noFill/>
          <a:ln>
            <a:noFill/>
          </a:ln>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Concept Circles</a:t>
            </a:r>
          </a:p>
        </p:txBody>
      </p:sp>
      <p:sp>
        <p:nvSpPr>
          <p:cNvPr id="6" name="Flowchart: Connector 5" descr="Flowchart of Concept Circles">
            <a:extLst>
              <a:ext uri="{FF2B5EF4-FFF2-40B4-BE49-F238E27FC236}">
                <a16:creationId xmlns:a16="http://schemas.microsoft.com/office/drawing/2014/main" id="{F9E10CA9-D4D2-1406-1BDD-F85C23DA04F1}"/>
              </a:ext>
            </a:extLst>
          </p:cNvPr>
          <p:cNvSpPr/>
          <p:nvPr/>
        </p:nvSpPr>
        <p:spPr>
          <a:xfrm>
            <a:off x="1289991" y="588510"/>
            <a:ext cx="6008983" cy="5680980"/>
          </a:xfrm>
          <a:prstGeom prst="flowChartConnector">
            <a:avLst/>
          </a:prstGeom>
          <a:solidFill>
            <a:schemeClr val="bg1"/>
          </a:solidFill>
          <a:ln w="762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AF9B3B-2E43-87A6-3699-F4C745439A9E}"/>
              </a:ext>
              <a:ext uri="{C183D7F6-B498-43B3-948B-1728B52AA6E4}">
                <adec:decorative xmlns:adec="http://schemas.microsoft.com/office/drawing/2017/decorative" val="1"/>
              </a:ext>
            </a:extLst>
          </p:cNvPr>
          <p:cNvCxnSpPr>
            <a:cxnSpLocks/>
            <a:stCxn id="6" idx="2"/>
            <a:endCxn id="6" idx="6"/>
          </p:cNvCxnSpPr>
          <p:nvPr/>
        </p:nvCxnSpPr>
        <p:spPr>
          <a:xfrm>
            <a:off x="1289991" y="3429000"/>
            <a:ext cx="6008983" cy="0"/>
          </a:xfrm>
          <a:prstGeom prst="line">
            <a:avLst/>
          </a:prstGeom>
          <a:ln w="76200">
            <a:solidFill>
              <a:srgbClr val="01236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3A8356-ED9B-8DF3-347B-436FD6179C17}"/>
              </a:ext>
              <a:ext uri="{C183D7F6-B498-43B3-948B-1728B52AA6E4}">
                <adec:decorative xmlns:adec="http://schemas.microsoft.com/office/drawing/2017/decorative" val="1"/>
              </a:ext>
            </a:extLst>
          </p:cNvPr>
          <p:cNvCxnSpPr>
            <a:cxnSpLocks/>
            <a:stCxn id="6" idx="0"/>
            <a:endCxn id="6" idx="4"/>
          </p:cNvCxnSpPr>
          <p:nvPr/>
        </p:nvCxnSpPr>
        <p:spPr>
          <a:xfrm>
            <a:off x="4294483" y="588510"/>
            <a:ext cx="0" cy="5680980"/>
          </a:xfrm>
          <a:prstGeom prst="line">
            <a:avLst/>
          </a:prstGeom>
          <a:ln w="76200">
            <a:solidFill>
              <a:srgbClr val="012369"/>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3FDCB98-2EC0-C495-8D1C-1B1B3A14AF78}"/>
              </a:ext>
            </a:extLst>
          </p:cNvPr>
          <p:cNvSpPr txBox="1"/>
          <p:nvPr/>
        </p:nvSpPr>
        <p:spPr>
          <a:xfrm>
            <a:off x="1782973" y="1862179"/>
            <a:ext cx="2393983" cy="830997"/>
          </a:xfrm>
          <a:prstGeom prst="rect">
            <a:avLst/>
          </a:prstGeom>
          <a:noFill/>
          <a:ln>
            <a:noFill/>
          </a:ln>
        </p:spPr>
        <p:txBody>
          <a:bodyPr wrap="square" rtlCol="0">
            <a:spAutoFit/>
          </a:bodyPr>
          <a:lstStyle/>
          <a:p>
            <a:pPr algn="l"/>
            <a:r>
              <a:rPr lang="en-US" sz="4800" dirty="0">
                <a:solidFill>
                  <a:srgbClr val="BF0D3E"/>
                </a:solidFill>
                <a:latin typeface="Arial Black" panose="020B0A04020102020204" pitchFamily="34" charset="0"/>
              </a:rPr>
              <a:t>AZPLS</a:t>
            </a:r>
          </a:p>
        </p:txBody>
      </p:sp>
      <p:sp>
        <p:nvSpPr>
          <p:cNvPr id="20" name="TextBox 19">
            <a:extLst>
              <a:ext uri="{FF2B5EF4-FFF2-40B4-BE49-F238E27FC236}">
                <a16:creationId xmlns:a16="http://schemas.microsoft.com/office/drawing/2014/main" id="{7CE38C8D-01BE-A87D-20FD-32412518214B}"/>
              </a:ext>
            </a:extLst>
          </p:cNvPr>
          <p:cNvSpPr txBox="1"/>
          <p:nvPr/>
        </p:nvSpPr>
        <p:spPr>
          <a:xfrm>
            <a:off x="4176956" y="4013775"/>
            <a:ext cx="2766315" cy="954107"/>
          </a:xfrm>
          <a:prstGeom prst="rect">
            <a:avLst/>
          </a:prstGeom>
          <a:noFill/>
          <a:ln>
            <a:noFill/>
          </a:ln>
        </p:spPr>
        <p:txBody>
          <a:bodyPr wrap="square" rtlCol="0">
            <a:spAutoFit/>
          </a:bodyPr>
          <a:lstStyle/>
          <a:p>
            <a:pPr algn="ctr"/>
            <a:r>
              <a:rPr lang="en-US" sz="2800" b="1" dirty="0">
                <a:solidFill>
                  <a:srgbClr val="012369"/>
                </a:solidFill>
                <a:latin typeface="Arial" panose="020B0604020202020204" pitchFamily="34" charset="0"/>
                <a:cs typeface="Arial" panose="020B0604020202020204" pitchFamily="34" charset="0"/>
              </a:rPr>
              <a:t>Increased Achievement</a:t>
            </a:r>
          </a:p>
        </p:txBody>
      </p:sp>
      <p:sp>
        <p:nvSpPr>
          <p:cNvPr id="21" name="TextBox 20">
            <a:extLst>
              <a:ext uri="{FF2B5EF4-FFF2-40B4-BE49-F238E27FC236}">
                <a16:creationId xmlns:a16="http://schemas.microsoft.com/office/drawing/2014/main" id="{D763127F-638D-FB2D-FBB3-6FE1483822E1}"/>
              </a:ext>
            </a:extLst>
          </p:cNvPr>
          <p:cNvSpPr txBox="1"/>
          <p:nvPr/>
        </p:nvSpPr>
        <p:spPr>
          <a:xfrm>
            <a:off x="4221406" y="1733353"/>
            <a:ext cx="2721864" cy="954107"/>
          </a:xfrm>
          <a:prstGeom prst="rect">
            <a:avLst/>
          </a:prstGeom>
          <a:noFill/>
          <a:ln>
            <a:noFill/>
          </a:ln>
        </p:spPr>
        <p:txBody>
          <a:bodyPr wrap="square" rtlCol="0">
            <a:spAutoFit/>
          </a:bodyPr>
          <a:lstStyle/>
          <a:p>
            <a:pPr algn="ctr"/>
            <a:r>
              <a:rPr lang="en-US" sz="2800" b="1" dirty="0">
                <a:solidFill>
                  <a:srgbClr val="012369"/>
                </a:solidFill>
                <a:latin typeface="Arial" panose="020B0604020202020204" pitchFamily="34" charset="0"/>
                <a:cs typeface="Arial" panose="020B0604020202020204" pitchFamily="34" charset="0"/>
              </a:rPr>
              <a:t>Strategy Instruction</a:t>
            </a:r>
          </a:p>
        </p:txBody>
      </p:sp>
      <p:sp>
        <p:nvSpPr>
          <p:cNvPr id="22" name="TextBox 21">
            <a:extLst>
              <a:ext uri="{FF2B5EF4-FFF2-40B4-BE49-F238E27FC236}">
                <a16:creationId xmlns:a16="http://schemas.microsoft.com/office/drawing/2014/main" id="{78EE066E-A8C7-57F2-12C8-110CDB19516B}"/>
              </a:ext>
            </a:extLst>
          </p:cNvPr>
          <p:cNvSpPr txBox="1"/>
          <p:nvPr/>
        </p:nvSpPr>
        <p:spPr>
          <a:xfrm>
            <a:off x="1673680" y="4013775"/>
            <a:ext cx="2612570" cy="954107"/>
          </a:xfrm>
          <a:prstGeom prst="rect">
            <a:avLst/>
          </a:prstGeom>
          <a:noFill/>
          <a:ln>
            <a:noFill/>
          </a:ln>
        </p:spPr>
        <p:txBody>
          <a:bodyPr wrap="square" rtlCol="0">
            <a:spAutoFit/>
          </a:bodyPr>
          <a:lstStyle/>
          <a:p>
            <a:pPr algn="ctr"/>
            <a:r>
              <a:rPr lang="en-US" sz="2800" b="1" dirty="0">
                <a:solidFill>
                  <a:srgbClr val="012369"/>
                </a:solidFill>
                <a:latin typeface="Arial" panose="020B0604020202020204" pitchFamily="34" charset="0"/>
                <a:cs typeface="Arial" panose="020B0604020202020204" pitchFamily="34" charset="0"/>
              </a:rPr>
              <a:t>Effective Learning</a:t>
            </a:r>
          </a:p>
        </p:txBody>
      </p:sp>
      <p:sp>
        <p:nvSpPr>
          <p:cNvPr id="5" name="Title 4" hidden="1">
            <a:extLst>
              <a:ext uri="{FF2B5EF4-FFF2-40B4-BE49-F238E27FC236}">
                <a16:creationId xmlns:a16="http://schemas.microsoft.com/office/drawing/2014/main" id="{D6289BFE-05D7-62E2-3949-932A16A43765}"/>
              </a:ext>
            </a:extLst>
          </p:cNvPr>
          <p:cNvSpPr>
            <a:spLocks noGrp="1"/>
          </p:cNvSpPr>
          <p:nvPr>
            <p:ph type="title" idx="4294967295"/>
          </p:nvPr>
        </p:nvSpPr>
        <p:spPr/>
        <p:txBody>
          <a:bodyPr/>
          <a:lstStyle/>
          <a:p>
            <a:r>
              <a:rPr lang="en-US" dirty="0"/>
              <a:t>Concept Circles</a:t>
            </a:r>
          </a:p>
        </p:txBody>
      </p:sp>
    </p:spTree>
    <p:extLst>
      <p:ext uri="{BB962C8B-B14F-4D97-AF65-F5344CB8AC3E}">
        <p14:creationId xmlns:p14="http://schemas.microsoft.com/office/powerpoint/2010/main" val="479433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pPr rtl="0" eaLnBrk="1" latinLnBrk="0" hangingPunct="1"/>
            <a:r>
              <a:rPr lang="en-US" sz="3600" b="1" i="0" u="none" kern="1200" spc="-60" baseline="0" dirty="0">
                <a:solidFill>
                  <a:srgbClr val="FFFFFF"/>
                </a:solidFill>
                <a:effectLst/>
                <a:latin typeface="+mj-lt"/>
                <a:ea typeface="+mj-ea"/>
                <a:cs typeface="+mj-cs"/>
              </a:rPr>
              <a:t>Student Impact</a:t>
            </a:r>
            <a:r>
              <a:rPr lang="en-US" sz="3600" b="0" i="0" u="none" kern="1200" spc="-60" baseline="0" dirty="0">
                <a:solidFill>
                  <a:srgbClr val="FFFFFF"/>
                </a:solidFill>
                <a:effectLst/>
                <a:latin typeface="+mj-lt"/>
                <a:ea typeface="+mj-ea"/>
                <a:cs typeface="+mj-cs"/>
              </a:rPr>
              <a:t> </a:t>
            </a:r>
            <a:r>
              <a:rPr lang="en-US" sz="3600" b="1" i="0" u="none" kern="1200" spc="-60" baseline="0" dirty="0">
                <a:solidFill>
                  <a:srgbClr val="FFFFFF"/>
                </a:solidFill>
                <a:effectLst/>
                <a:latin typeface="+mj-lt"/>
                <a:ea typeface="+mj-ea"/>
                <a:cs typeface="+mj-cs"/>
              </a:rPr>
              <a:t>Implementation</a:t>
            </a:r>
            <a:r>
              <a:rPr lang="en-US" sz="3600" b="0" i="0" u="none" kern="1200" spc="-60" baseline="0" dirty="0">
                <a:solidFill>
                  <a:srgbClr val="FFFFFF"/>
                </a:solidFill>
                <a:effectLst/>
                <a:latin typeface="+mj-lt"/>
                <a:ea typeface="+mj-ea"/>
                <a:cs typeface="+mj-cs"/>
              </a:rPr>
              <a:t> </a:t>
            </a:r>
            <a:r>
              <a:rPr lang="en-US" sz="3600" b="1" i="0" u="none" kern="1200" spc="-60" baseline="0" dirty="0">
                <a:solidFill>
                  <a:srgbClr val="FFFFFF"/>
                </a:solidFill>
                <a:effectLst/>
                <a:latin typeface="+mj-lt"/>
                <a:ea typeface="+mj-ea"/>
                <a:cs typeface="+mj-cs"/>
              </a:rPr>
              <a:t>Action Planning</a:t>
            </a:r>
            <a:endParaRPr lang="en-US" dirty="0">
              <a:effectLst/>
            </a:endParaRPr>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algn="l"/>
            <a:endParaRPr lang="en-US" dirty="0"/>
          </a:p>
        </p:txBody>
      </p:sp>
      <p:sp>
        <p:nvSpPr>
          <p:cNvPr id="8" name="TextBox 7">
            <a:extLst>
              <a:ext uri="{FF2B5EF4-FFF2-40B4-BE49-F238E27FC236}">
                <a16:creationId xmlns:a16="http://schemas.microsoft.com/office/drawing/2014/main" id="{511916C8-5D70-6D82-A24F-D3D1F2DF0C79}"/>
              </a:ext>
            </a:extLst>
          </p:cNvPr>
          <p:cNvSpPr txBox="1"/>
          <p:nvPr/>
        </p:nvSpPr>
        <p:spPr>
          <a:xfrm>
            <a:off x="5097838" y="1351508"/>
            <a:ext cx="6113283" cy="4154984"/>
          </a:xfrm>
          <a:prstGeom prst="rect">
            <a:avLst/>
          </a:prstGeom>
          <a:noFill/>
          <a:ln>
            <a:noFill/>
          </a:ln>
        </p:spPr>
        <p:txBody>
          <a:bodyPr wrap="square" rtlCol="0">
            <a:spAutoFit/>
          </a:bodyPr>
          <a:lstStyle/>
          <a:p>
            <a:pPr algn="ctr"/>
            <a:r>
              <a:rPr lang="en-US" sz="6000" b="1" dirty="0">
                <a:solidFill>
                  <a:srgbClr val="012369"/>
                </a:solidFill>
                <a:latin typeface="Arial" panose="020B0604020202020204" pitchFamily="34" charset="0"/>
                <a:cs typeface="Arial" panose="020B0604020202020204" pitchFamily="34" charset="0"/>
              </a:rPr>
              <a:t>Student Impact</a:t>
            </a:r>
          </a:p>
          <a:p>
            <a:pPr algn="ctr"/>
            <a:endParaRPr lang="en-US" sz="4400" b="1" dirty="0">
              <a:solidFill>
                <a:srgbClr val="012369"/>
              </a:solidFill>
              <a:latin typeface="Arial" panose="020B0604020202020204" pitchFamily="34" charset="0"/>
              <a:cs typeface="Arial" panose="020B0604020202020204" pitchFamily="34" charset="0"/>
            </a:endParaRPr>
          </a:p>
          <a:p>
            <a:pPr algn="ctr"/>
            <a:r>
              <a:rPr lang="en-US" sz="6000" b="1" dirty="0">
                <a:solidFill>
                  <a:srgbClr val="012369"/>
                </a:solidFill>
                <a:latin typeface="Arial" panose="020B0604020202020204" pitchFamily="34" charset="0"/>
                <a:cs typeface="Arial" panose="020B0604020202020204" pitchFamily="34" charset="0"/>
              </a:rPr>
              <a:t>Implementation</a:t>
            </a:r>
          </a:p>
          <a:p>
            <a:pPr algn="ctr"/>
            <a:endParaRPr lang="en-US" sz="4000" b="1" dirty="0">
              <a:solidFill>
                <a:srgbClr val="012369"/>
              </a:solidFill>
              <a:latin typeface="Arial" panose="020B0604020202020204" pitchFamily="34" charset="0"/>
              <a:cs typeface="Arial" panose="020B0604020202020204" pitchFamily="34" charset="0"/>
            </a:endParaRPr>
          </a:p>
          <a:p>
            <a:pPr algn="ctr"/>
            <a:r>
              <a:rPr lang="en-US" sz="6000" b="1" dirty="0">
                <a:solidFill>
                  <a:srgbClr val="012369"/>
                </a:solidFill>
                <a:latin typeface="Arial" panose="020B0604020202020204" pitchFamily="34" charset="0"/>
                <a:cs typeface="Arial" panose="020B0604020202020204" pitchFamily="34" charset="0"/>
              </a:rPr>
              <a:t>Action Planning</a:t>
            </a:r>
          </a:p>
        </p:txBody>
      </p:sp>
    </p:spTree>
    <p:extLst>
      <p:ext uri="{BB962C8B-B14F-4D97-AF65-F5344CB8AC3E}">
        <p14:creationId xmlns:p14="http://schemas.microsoft.com/office/powerpoint/2010/main" val="2758310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umeral two">
            <a:extLst>
              <a:ext uri="{FF2B5EF4-FFF2-40B4-BE49-F238E27FC236}">
                <a16:creationId xmlns:a16="http://schemas.microsoft.com/office/drawing/2014/main" id="{F7AF5164-268B-7953-FE4A-DA8FF0215E20}"/>
              </a:ext>
            </a:extLst>
          </p:cNvPr>
          <p:cNvSpPr txBox="1"/>
          <p:nvPr/>
        </p:nvSpPr>
        <p:spPr>
          <a:xfrm>
            <a:off x="-7913" y="758952"/>
            <a:ext cx="4642228" cy="5422772"/>
          </a:xfrm>
          <a:prstGeom prst="rect">
            <a:avLst/>
          </a:prstGeom>
          <a:solidFill>
            <a:srgbClr val="012369"/>
          </a:solidFill>
          <a:ln>
            <a:noFill/>
          </a:ln>
        </p:spPr>
        <p:txBody>
          <a:bodyPr wrap="square" rtlCol="0">
            <a:spAutoFit/>
          </a:bodyPr>
          <a:lstStyle/>
          <a:p>
            <a:pPr algn="l"/>
            <a:endParaRPr lang="en-US" dirty="0"/>
          </a:p>
        </p:txBody>
      </p:sp>
      <p:sp>
        <p:nvSpPr>
          <p:cNvPr id="5" name="Title 1">
            <a:extLst>
              <a:ext uri="{FF2B5EF4-FFF2-40B4-BE49-F238E27FC236}">
                <a16:creationId xmlns:a16="http://schemas.microsoft.com/office/drawing/2014/main" id="{326192C3-891C-F3F5-FB33-8E8CDD828E55}"/>
              </a:ext>
              <a:ext uri="{C183D7F6-B498-43B3-948B-1728B52AA6E4}">
                <adec:decorative xmlns:adec="http://schemas.microsoft.com/office/drawing/2017/decorative" val="1"/>
              </a:ext>
            </a:extLst>
          </p:cNvPr>
          <p:cNvSpPr txBox="1">
            <a:spLocks/>
          </p:cNvSpPr>
          <p:nvPr/>
        </p:nvSpPr>
        <p:spPr>
          <a:xfrm>
            <a:off x="559593" y="-1603247"/>
            <a:ext cx="3238500" cy="3546348"/>
          </a:xfrm>
          <a:prstGeom prst="rect">
            <a:avLst/>
          </a:prstGeom>
          <a:ln>
            <a:noFill/>
          </a:ln>
        </p:spPr>
        <p:txBody>
          <a:bodyPr>
            <a:no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a:lnSpc>
                <a:spcPct val="150000"/>
              </a:lnSpc>
            </a:pPr>
            <a:endParaRPr lang="en-US" sz="41300" b="1" dirty="0">
              <a:ln w="38100">
                <a:noFill/>
              </a:ln>
              <a:solidFill>
                <a:schemeClr val="bg1"/>
              </a:solidFill>
              <a:latin typeface="Arial Black" panose="020B0A040201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FBF5595-C7A4-FA3D-1F0D-D5989A20C4C5}"/>
              </a:ext>
              <a:ext uri="{C183D7F6-B498-43B3-948B-1728B52AA6E4}">
                <adec:decorative xmlns:adec="http://schemas.microsoft.com/office/drawing/2017/decorative" val="1"/>
              </a:ext>
            </a:extLst>
          </p:cNvPr>
          <p:cNvSpPr/>
          <p:nvPr/>
        </p:nvSpPr>
        <p:spPr>
          <a:xfrm>
            <a:off x="11772900" y="695325"/>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0D3E"/>
              </a:solidFill>
            </a:endParaRPr>
          </a:p>
        </p:txBody>
      </p:sp>
      <p:sp>
        <p:nvSpPr>
          <p:cNvPr id="8" name="Title 1">
            <a:extLst>
              <a:ext uri="{FF2B5EF4-FFF2-40B4-BE49-F238E27FC236}">
                <a16:creationId xmlns:a16="http://schemas.microsoft.com/office/drawing/2014/main" id="{5F5B1711-B412-B760-D83B-65E761BE226C}"/>
              </a:ext>
            </a:extLst>
          </p:cNvPr>
          <p:cNvSpPr txBox="1">
            <a:spLocks/>
          </p:cNvSpPr>
          <p:nvPr/>
        </p:nvSpPr>
        <p:spPr>
          <a:xfrm>
            <a:off x="369093" y="-1773174"/>
            <a:ext cx="3238500" cy="3546348"/>
          </a:xfrm>
          <a:prstGeom prst="rect">
            <a:avLst/>
          </a:prstGeom>
          <a:ln>
            <a:noFill/>
          </a:ln>
        </p:spPr>
        <p:txBody>
          <a:bodyPr>
            <a:no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a:lnSpc>
                <a:spcPct val="150000"/>
              </a:lnSpc>
            </a:pPr>
            <a:r>
              <a:rPr lang="en-US" sz="41300" b="1" dirty="0">
                <a:ln w="38100">
                  <a:noFill/>
                </a:ln>
                <a:solidFill>
                  <a:schemeClr val="bg1"/>
                </a:solidFill>
                <a:latin typeface="Arial Black" panose="020B0A040201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D4B88AE7-1BD6-5D70-C937-13170B512EAC}"/>
              </a:ext>
            </a:extLst>
          </p:cNvPr>
          <p:cNvSpPr txBox="1"/>
          <p:nvPr/>
        </p:nvSpPr>
        <p:spPr>
          <a:xfrm>
            <a:off x="4943828" y="805577"/>
            <a:ext cx="6519559" cy="5170646"/>
          </a:xfrm>
          <a:prstGeom prst="rect">
            <a:avLst/>
          </a:prstGeom>
          <a:noFill/>
          <a:ln>
            <a:noFill/>
          </a:ln>
        </p:spPr>
        <p:txBody>
          <a:bodyPr wrap="square" rtlCol="0">
            <a:spAutoFit/>
          </a:bodyPr>
          <a:lstStyle/>
          <a:p>
            <a:pPr algn="ctr"/>
            <a:r>
              <a:rPr lang="en-US" sz="6600" b="1" dirty="0">
                <a:solidFill>
                  <a:srgbClr val="012369"/>
                </a:solidFill>
                <a:latin typeface="Arial" panose="020B0604020202020204" pitchFamily="34" charset="0"/>
                <a:cs typeface="Arial" panose="020B0604020202020204" pitchFamily="34" charset="0"/>
              </a:rPr>
              <a:t>Provide direct    and explicit comprehension strategy instruction.</a:t>
            </a:r>
            <a:endParaRPr lang="en-US" sz="6600" dirty="0">
              <a:solidFill>
                <a:srgbClr val="012369"/>
              </a:solidFill>
              <a:latin typeface="Arial" panose="020B0604020202020204" pitchFamily="34" charset="0"/>
              <a:cs typeface="Arial" panose="020B0604020202020204" pitchFamily="34" charset="0"/>
            </a:endParaRPr>
          </a:p>
        </p:txBody>
      </p:sp>
      <p:sp>
        <p:nvSpPr>
          <p:cNvPr id="3" name="Title 2" hidden="1">
            <a:extLst>
              <a:ext uri="{FF2B5EF4-FFF2-40B4-BE49-F238E27FC236}">
                <a16:creationId xmlns:a16="http://schemas.microsoft.com/office/drawing/2014/main" id="{3B4311DC-EBB6-55A6-7DDB-1B7D9B91E5C6}"/>
              </a:ext>
            </a:extLst>
          </p:cNvPr>
          <p:cNvSpPr>
            <a:spLocks noGrp="1"/>
          </p:cNvSpPr>
          <p:nvPr>
            <p:ph type="title" idx="4294967295"/>
          </p:nvPr>
        </p:nvSpPr>
        <p:spPr/>
        <p:txBody>
          <a:bodyPr/>
          <a:lstStyle/>
          <a:p>
            <a:r>
              <a:rPr lang="en-US"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Strategic Conversations for Comprehension</a:t>
            </a:r>
            <a:endParaRPr lang="en-US" dirty="0"/>
          </a:p>
        </p:txBody>
      </p:sp>
    </p:spTree>
    <p:extLst>
      <p:ext uri="{BB962C8B-B14F-4D97-AF65-F5344CB8AC3E}">
        <p14:creationId xmlns:p14="http://schemas.microsoft.com/office/powerpoint/2010/main" val="584018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1F42E441-F637-49EE-AEEB-89D0CB8F2674}"/>
              </a:ext>
            </a:extLst>
          </p:cNvPr>
          <p:cNvSpPr/>
          <p:nvPr/>
        </p:nvSpPr>
        <p:spPr>
          <a:xfrm>
            <a:off x="0" y="4367639"/>
            <a:ext cx="11707367" cy="1925282"/>
          </a:xfrm>
          <a:prstGeom prst="rect">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A04BF3B9-95BE-4E8A-8961-069332B7E9F7}"/>
              </a:ext>
            </a:extLst>
          </p:cNvPr>
          <p:cNvSpPr txBox="1"/>
          <p:nvPr/>
        </p:nvSpPr>
        <p:spPr>
          <a:xfrm>
            <a:off x="828826" y="4646724"/>
            <a:ext cx="10049713" cy="118753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6600" b="1" spc="-100" dirty="0">
                <a:ln w="38100">
                  <a:noFill/>
                </a:ln>
                <a:solidFill>
                  <a:srgbClr val="FFFFFF"/>
                </a:solidFill>
                <a:latin typeface="Arial" panose="020B0604020202020204" pitchFamily="34" charset="0"/>
                <a:cs typeface="Arial" panose="020B0604020202020204" pitchFamily="34" charset="0"/>
              </a:rPr>
              <a:t>Interactive Modeling</a:t>
            </a:r>
            <a:endParaRPr kumimoji="0" lang="en-US" sz="66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Rectangle 3" descr="&quot;&quot;">
            <a:extLst>
              <a:ext uri="{FF2B5EF4-FFF2-40B4-BE49-F238E27FC236}">
                <a16:creationId xmlns:a16="http://schemas.microsoft.com/office/drawing/2014/main" id="{109DA3EB-4B47-46F9-B90A-3AA33589E730}"/>
              </a:ext>
            </a:extLst>
          </p:cNvPr>
          <p:cNvSpPr/>
          <p:nvPr/>
        </p:nvSpPr>
        <p:spPr>
          <a:xfrm>
            <a:off x="0" y="0"/>
            <a:ext cx="11707367" cy="49711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1E7A47BE-3856-F269-AC5B-C71225C4E3BC}"/>
              </a:ext>
              <a:ext uri="{C183D7F6-B498-43B3-948B-1728B52AA6E4}">
                <adec:decorative xmlns:adec="http://schemas.microsoft.com/office/drawing/2017/decorative" val="1"/>
              </a:ext>
            </a:extLst>
          </p:cNvPr>
          <p:cNvSpPr/>
          <p:nvPr/>
        </p:nvSpPr>
        <p:spPr>
          <a:xfrm>
            <a:off x="-2" y="4322138"/>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2" descr="Thought cloud with the word &quot;THINK&quot;">
            <a:extLst>
              <a:ext uri="{FF2B5EF4-FFF2-40B4-BE49-F238E27FC236}">
                <a16:creationId xmlns:a16="http://schemas.microsoft.com/office/drawing/2014/main" id="{0BA3D84C-A333-7F6B-8D43-58861F17DE2A}"/>
              </a:ext>
            </a:extLst>
          </p:cNvPr>
          <p:cNvSpPr>
            <a:spLocks noChangeArrowheads="1"/>
          </p:cNvSpPr>
          <p:nvPr/>
        </p:nvSpPr>
        <p:spPr bwMode="auto">
          <a:xfrm rot="20048255" flipH="1">
            <a:off x="1302982" y="885387"/>
            <a:ext cx="3954584" cy="2584932"/>
          </a:xfrm>
          <a:prstGeom prst="cloudCallout">
            <a:avLst>
              <a:gd name="adj1" fmla="val -30508"/>
              <a:gd name="adj2" fmla="val 71589"/>
            </a:avLst>
          </a:prstGeom>
          <a:solidFill>
            <a:schemeClr val="bg1"/>
          </a:solidFill>
          <a:ln w="76200">
            <a:solidFill>
              <a:srgbClr val="BF0D3E"/>
            </a:solidFill>
            <a:headEnd/>
            <a:tailEnd/>
          </a:ln>
        </p:spPr>
        <p:style>
          <a:lnRef idx="1">
            <a:schemeClr val="accent1"/>
          </a:lnRef>
          <a:fillRef idx="2">
            <a:schemeClr val="accent1"/>
          </a:fillRef>
          <a:effectRef idx="1">
            <a:schemeClr val="accent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002A7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35E170D3-0A97-7185-E07F-A02321ECC841}"/>
              </a:ext>
            </a:extLst>
          </p:cNvPr>
          <p:cNvSpPr txBox="1"/>
          <p:nvPr/>
        </p:nvSpPr>
        <p:spPr>
          <a:xfrm>
            <a:off x="1568670" y="1623855"/>
            <a:ext cx="325147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38100">
                  <a:solidFill>
                    <a:srgbClr val="012369"/>
                  </a:solidFill>
                </a:ln>
                <a:solidFill>
                  <a:srgbClr val="FFFFFF"/>
                </a:solidFill>
                <a:effectLst/>
                <a:uLnTx/>
                <a:uFillTx/>
                <a:latin typeface="Arial Black" panose="020B0A04020102020204" pitchFamily="34" charset="0"/>
                <a:cs typeface="Arial" panose="020B0604020202020204" pitchFamily="34" charset="0"/>
              </a:rPr>
              <a:t>THINK</a:t>
            </a:r>
          </a:p>
        </p:txBody>
      </p:sp>
      <p:sp>
        <p:nvSpPr>
          <p:cNvPr id="19" name="AutoShape 3">
            <a:extLst>
              <a:ext uri="{FF2B5EF4-FFF2-40B4-BE49-F238E27FC236}">
                <a16:creationId xmlns:a16="http://schemas.microsoft.com/office/drawing/2014/main" id="{A9278DD1-7168-D49D-3689-201C9EE3C94E}"/>
              </a:ext>
              <a:ext uri="{C183D7F6-B498-43B3-948B-1728B52AA6E4}">
                <adec:decorative xmlns:adec="http://schemas.microsoft.com/office/drawing/2017/decorative" val="1"/>
              </a:ext>
            </a:extLst>
          </p:cNvPr>
          <p:cNvSpPr>
            <a:spLocks noChangeArrowheads="1"/>
          </p:cNvSpPr>
          <p:nvPr/>
        </p:nvSpPr>
        <p:spPr bwMode="auto">
          <a:xfrm>
            <a:off x="6393827" y="1314418"/>
            <a:ext cx="3704173" cy="2330152"/>
          </a:xfrm>
          <a:prstGeom prst="wedgeRoundRectCallout">
            <a:avLst>
              <a:gd name="adj1" fmla="val 5886"/>
              <a:gd name="adj2" fmla="val 70128"/>
              <a:gd name="adj3" fmla="val 16667"/>
            </a:avLst>
          </a:prstGeom>
          <a:solidFill>
            <a:schemeClr val="bg1"/>
          </a:solidFill>
          <a:ln w="76200">
            <a:solidFill>
              <a:srgbClr val="BF0D3E"/>
            </a:solidFill>
            <a:headEnd/>
            <a:tailEnd/>
          </a:ln>
        </p:spPr>
        <p:style>
          <a:lnRef idx="1">
            <a:schemeClr val="accent1"/>
          </a:lnRef>
          <a:fillRef idx="2">
            <a:schemeClr val="accent1"/>
          </a:fillRef>
          <a:effectRef idx="1">
            <a:schemeClr val="accent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 b="0" i="0" u="none" strike="noStrike" kern="1200" cap="none" spc="0" normalizeH="0" baseline="0" noProof="0" dirty="0">
              <a:solidFill>
                <a:srgbClr val="000000"/>
              </a:solidFill>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F61C00CD-A690-6104-619B-744530A9CC00}"/>
              </a:ext>
            </a:extLst>
          </p:cNvPr>
          <p:cNvSpPr txBox="1"/>
          <p:nvPr/>
        </p:nvSpPr>
        <p:spPr>
          <a:xfrm>
            <a:off x="6393827" y="1925496"/>
            <a:ext cx="3581324"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solidFill>
                    <a:srgbClr val="FFFFFF"/>
                  </a:solidFill>
                </a:ln>
                <a:solidFill>
                  <a:srgbClr val="012369"/>
                </a:solidFill>
                <a:effectLst/>
                <a:uLnTx/>
                <a:uFillTx/>
                <a:latin typeface="Arial Black" panose="020B0A04020102020204" pitchFamily="34" charset="0"/>
                <a:cs typeface="Arial" panose="020B0604020202020204" pitchFamily="34" charset="0"/>
              </a:rPr>
              <a:t>ALOUD</a:t>
            </a:r>
          </a:p>
        </p:txBody>
      </p:sp>
      <p:sp>
        <p:nvSpPr>
          <p:cNvPr id="5" name="Title 4" hidden="1">
            <a:extLst>
              <a:ext uri="{FF2B5EF4-FFF2-40B4-BE49-F238E27FC236}">
                <a16:creationId xmlns:a16="http://schemas.microsoft.com/office/drawing/2014/main" id="{D3B2CB3A-489A-F158-2F6D-DA7D886FD93E}"/>
              </a:ext>
            </a:extLst>
          </p:cNvPr>
          <p:cNvSpPr>
            <a:spLocks noGrp="1"/>
          </p:cNvSpPr>
          <p:nvPr>
            <p:ph type="title" idx="4294967295"/>
          </p:nvPr>
        </p:nvSpPr>
        <p:spPr/>
        <p:txBody>
          <a:bodyPr/>
          <a:lstStyle/>
          <a:p>
            <a:r>
              <a:rPr lang="en-US" dirty="0"/>
              <a:t>Interactive Modeling</a:t>
            </a:r>
          </a:p>
        </p:txBody>
      </p:sp>
    </p:spTree>
    <p:extLst>
      <p:ext uri="{BB962C8B-B14F-4D97-AF65-F5344CB8AC3E}">
        <p14:creationId xmlns:p14="http://schemas.microsoft.com/office/powerpoint/2010/main" val="3699841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C64E80FC-E5EB-3C3D-198B-5EBE193E5CD9}"/>
              </a:ext>
            </a:extLst>
          </p:cNvPr>
          <p:cNvSpPr txBox="1"/>
          <p:nvPr/>
        </p:nvSpPr>
        <p:spPr>
          <a:xfrm>
            <a:off x="0" y="758950"/>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13185C66-D843-8629-2907-F780AFC34C73}"/>
              </a:ext>
            </a:extLst>
          </p:cNvPr>
          <p:cNvSpPr txBox="1"/>
          <p:nvPr/>
        </p:nvSpPr>
        <p:spPr>
          <a:xfrm>
            <a:off x="6317674" y="758951"/>
            <a:ext cx="587432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0" name="Graphic 3" descr="Newspaper with solid fill">
            <a:extLst>
              <a:ext uri="{FF2B5EF4-FFF2-40B4-BE49-F238E27FC236}">
                <a16:creationId xmlns:a16="http://schemas.microsoft.com/office/drawing/2014/main" id="{FD38AA88-51D0-0B47-A738-A972181A56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077" t="12500" r="25847" b="12711"/>
          <a:stretch/>
        </p:blipFill>
        <p:spPr bwMode="auto">
          <a:xfrm>
            <a:off x="920294" y="612851"/>
            <a:ext cx="4674963" cy="5632293"/>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6E41814E-CEB0-826C-0780-9899735F985D}"/>
              </a:ext>
            </a:extLst>
          </p:cNvPr>
          <p:cNvSpPr txBox="1"/>
          <p:nvPr/>
        </p:nvSpPr>
        <p:spPr>
          <a:xfrm>
            <a:off x="6556975" y="1980934"/>
            <a:ext cx="5395723" cy="2554545"/>
          </a:xfrm>
          <a:prstGeom prst="rect">
            <a:avLst/>
          </a:prstGeom>
          <a:noFill/>
          <a:ln>
            <a:noFill/>
          </a:ln>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Text Structures</a:t>
            </a:r>
          </a:p>
        </p:txBody>
      </p:sp>
      <p:sp>
        <p:nvSpPr>
          <p:cNvPr id="3" name="Title 2" hidden="1">
            <a:extLst>
              <a:ext uri="{FF2B5EF4-FFF2-40B4-BE49-F238E27FC236}">
                <a16:creationId xmlns:a16="http://schemas.microsoft.com/office/drawing/2014/main" id="{E45DFF6E-6582-BF5C-7F3D-5BE614158B6D}"/>
              </a:ext>
            </a:extLst>
          </p:cNvPr>
          <p:cNvSpPr>
            <a:spLocks noGrp="1"/>
          </p:cNvSpPr>
          <p:nvPr>
            <p:ph type="title" idx="4294967295"/>
          </p:nvPr>
        </p:nvSpPr>
        <p:spPr/>
        <p:txBody>
          <a:bodyPr/>
          <a:lstStyle/>
          <a:p>
            <a:r>
              <a:rPr lang="en-US" dirty="0"/>
              <a:t>Text Structures</a:t>
            </a:r>
          </a:p>
        </p:txBody>
      </p:sp>
    </p:spTree>
    <p:extLst>
      <p:ext uri="{BB962C8B-B14F-4D97-AF65-F5344CB8AC3E}">
        <p14:creationId xmlns:p14="http://schemas.microsoft.com/office/powerpoint/2010/main" val="3648398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C64E80FC-E5EB-3C3D-198B-5EBE193E5CD9}"/>
              </a:ext>
            </a:extLst>
          </p:cNvPr>
          <p:cNvSpPr txBox="1"/>
          <p:nvPr/>
        </p:nvSpPr>
        <p:spPr>
          <a:xfrm>
            <a:off x="11761764" y="863726"/>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13185C66-D843-8629-2907-F780AFC34C73}"/>
              </a:ext>
            </a:extLst>
          </p:cNvPr>
          <p:cNvSpPr txBox="1"/>
          <p:nvPr/>
        </p:nvSpPr>
        <p:spPr>
          <a:xfrm>
            <a:off x="0" y="863726"/>
            <a:ext cx="587432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3" name="TextBox 12">
            <a:extLst>
              <a:ext uri="{FF2B5EF4-FFF2-40B4-BE49-F238E27FC236}">
                <a16:creationId xmlns:a16="http://schemas.microsoft.com/office/drawing/2014/main" id="{FE9D07F3-49B3-B9F8-475E-C9D680388464}"/>
              </a:ext>
            </a:extLst>
          </p:cNvPr>
          <p:cNvSpPr txBox="1"/>
          <p:nvPr/>
        </p:nvSpPr>
        <p:spPr>
          <a:xfrm>
            <a:off x="276130" y="2151727"/>
            <a:ext cx="5097516" cy="2554545"/>
          </a:xfrm>
          <a:prstGeom prst="rect">
            <a:avLst/>
          </a:prstGeom>
          <a:noFill/>
          <a:ln>
            <a:noFill/>
          </a:ln>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Text Features</a:t>
            </a:r>
          </a:p>
        </p:txBody>
      </p:sp>
      <p:pic>
        <p:nvPicPr>
          <p:cNvPr id="14" name="Graphic 13" descr="Document with solid fill">
            <a:extLst>
              <a:ext uri="{FF2B5EF4-FFF2-40B4-BE49-F238E27FC236}">
                <a16:creationId xmlns:a16="http://schemas.microsoft.com/office/drawing/2014/main" id="{C04A60C0-3861-F32A-5644-D85E1895C10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777" t="4306" r="12228" b="3998"/>
          <a:stretch/>
        </p:blipFill>
        <p:spPr>
          <a:xfrm>
            <a:off x="6421710" y="863727"/>
            <a:ext cx="4408687" cy="5611502"/>
          </a:xfrm>
          <a:prstGeom prst="rect">
            <a:avLst/>
          </a:prstGeom>
        </p:spPr>
      </p:pic>
      <p:pic>
        <p:nvPicPr>
          <p:cNvPr id="10" name="Picture 9" descr="Free vector graphics of Magnifier">
            <a:extLst>
              <a:ext uri="{FF2B5EF4-FFF2-40B4-BE49-F238E27FC236}">
                <a16:creationId xmlns:a16="http://schemas.microsoft.com/office/drawing/2014/main" id="{0FD666C0-1EE6-EBB2-21E8-EFAA2A79E14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22387">
            <a:off x="7961122" y="909452"/>
            <a:ext cx="3627856" cy="3860615"/>
          </a:xfrm>
          <a:prstGeom prst="rect">
            <a:avLst/>
          </a:prstGeom>
          <a:noFill/>
          <a:ln>
            <a:noFill/>
          </a:ln>
        </p:spPr>
      </p:pic>
      <p:sp>
        <p:nvSpPr>
          <p:cNvPr id="3" name="Title 2" hidden="1">
            <a:extLst>
              <a:ext uri="{FF2B5EF4-FFF2-40B4-BE49-F238E27FC236}">
                <a16:creationId xmlns:a16="http://schemas.microsoft.com/office/drawing/2014/main" id="{725773B5-54BF-749A-38DC-827B22A7BD0E}"/>
              </a:ext>
            </a:extLst>
          </p:cNvPr>
          <p:cNvSpPr>
            <a:spLocks noGrp="1"/>
          </p:cNvSpPr>
          <p:nvPr>
            <p:ph type="title" idx="4294967295"/>
          </p:nvPr>
        </p:nvSpPr>
        <p:spPr/>
        <p:txBody>
          <a:bodyPr/>
          <a:lstStyle/>
          <a:p>
            <a:r>
              <a:rPr lang="en-US" dirty="0"/>
              <a:t>Text Features</a:t>
            </a:r>
          </a:p>
        </p:txBody>
      </p:sp>
    </p:spTree>
    <p:extLst>
      <p:ext uri="{BB962C8B-B14F-4D97-AF65-F5344CB8AC3E}">
        <p14:creationId xmlns:p14="http://schemas.microsoft.com/office/powerpoint/2010/main" val="54985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EC463D38-2A51-45BD-99AD-9460E6B9AE60}"/>
              </a:ext>
              <a:ext uri="{C183D7F6-B498-43B3-948B-1728B52AA6E4}">
                <adec:decorative xmlns:adec="http://schemas.microsoft.com/office/drawing/2017/decorative" val="1"/>
              </a:ext>
            </a:extLst>
          </p:cNvPr>
          <p:cNvSpPr/>
          <p:nvPr/>
        </p:nvSpPr>
        <p:spPr>
          <a:xfrm>
            <a:off x="8318619" y="1600846"/>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lowchart: Connector 14">
            <a:extLst>
              <a:ext uri="{FF2B5EF4-FFF2-40B4-BE49-F238E27FC236}">
                <a16:creationId xmlns:a16="http://schemas.microsoft.com/office/drawing/2014/main" id="{23FF14C7-D5DD-481D-8C77-0FF31BD63610}"/>
              </a:ext>
              <a:ext uri="{C183D7F6-B498-43B3-948B-1728B52AA6E4}">
                <adec:decorative xmlns:adec="http://schemas.microsoft.com/office/drawing/2017/decorative" val="1"/>
              </a:ext>
            </a:extLst>
          </p:cNvPr>
          <p:cNvSpPr/>
          <p:nvPr/>
        </p:nvSpPr>
        <p:spPr>
          <a:xfrm>
            <a:off x="4513382" y="1239238"/>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7D92DD78-ACBC-46D5-84CB-BB19BDEB2C00}"/>
              </a:ext>
              <a:ext uri="{C183D7F6-B498-43B3-948B-1728B52AA6E4}">
                <adec:decorative xmlns:adec="http://schemas.microsoft.com/office/drawing/2017/decorative" val="1"/>
              </a:ext>
            </a:extLst>
          </p:cNvPr>
          <p:cNvSpPr txBox="1"/>
          <p:nvPr/>
        </p:nvSpPr>
        <p:spPr>
          <a:xfrm>
            <a:off x="-1" y="4541598"/>
            <a:ext cx="11707367" cy="1896512"/>
          </a:xfrm>
          <a:prstGeom prst="rect">
            <a:avLst/>
          </a:prstGeom>
          <a:solidFill>
            <a:srgbClr val="012169"/>
          </a:solidFill>
          <a:ln>
            <a:noFill/>
          </a:ln>
        </p:spPr>
        <p:txBody>
          <a:bodyPr wrap="square" rtlCol="0">
            <a:spAutoFit/>
          </a:bodyPr>
          <a:lstStyle/>
          <a:p>
            <a:pPr algn="l"/>
            <a:endParaRPr lang="en-US" dirty="0"/>
          </a:p>
        </p:txBody>
      </p:sp>
      <p:sp>
        <p:nvSpPr>
          <p:cNvPr id="6" name="Flowchart: Connector 5">
            <a:extLst>
              <a:ext uri="{FF2B5EF4-FFF2-40B4-BE49-F238E27FC236}">
                <a16:creationId xmlns:a16="http://schemas.microsoft.com/office/drawing/2014/main" id="{48DE844F-3EB8-4FF8-AC98-EEBD5120A8F1}"/>
              </a:ext>
              <a:ext uri="{C183D7F6-B498-43B3-948B-1728B52AA6E4}">
                <adec:decorative xmlns:adec="http://schemas.microsoft.com/office/drawing/2017/decorative" val="1"/>
              </a:ext>
            </a:extLst>
          </p:cNvPr>
          <p:cNvSpPr/>
          <p:nvPr/>
        </p:nvSpPr>
        <p:spPr>
          <a:xfrm>
            <a:off x="708144" y="1608173"/>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Graphic 31">
            <a:extLst>
              <a:ext uri="{FF2B5EF4-FFF2-40B4-BE49-F238E27FC236}">
                <a16:creationId xmlns:a16="http://schemas.microsoft.com/office/drawing/2014/main" id="{6F592E6D-0494-4366-8430-5F06075EE91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61497" y="2209888"/>
            <a:ext cx="2293493" cy="1440734"/>
          </a:xfrm>
          <a:prstGeom prst="rect">
            <a:avLst/>
          </a:prstGeom>
          <a:ln>
            <a:noFill/>
          </a:ln>
          <a:extLst>
            <a:ext uri="{53640926-AAD7-44D8-BBD7-CCE9431645EC}">
              <a14:shadowObscured xmlns:a14="http://schemas.microsoft.com/office/drawing/2010/main"/>
            </a:ext>
          </a:extLst>
        </p:spPr>
      </p:pic>
      <p:pic>
        <p:nvPicPr>
          <p:cNvPr id="12" name="Graphic 31">
            <a:extLst>
              <a:ext uri="{FF2B5EF4-FFF2-40B4-BE49-F238E27FC236}">
                <a16:creationId xmlns:a16="http://schemas.microsoft.com/office/drawing/2014/main" id="{725A698A-8944-4018-99F1-1AF081C166E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4666735" y="1837633"/>
            <a:ext cx="2293493" cy="1440734"/>
          </a:xfrm>
          <a:prstGeom prst="rect">
            <a:avLst/>
          </a:prstGeom>
          <a:ln>
            <a:noFill/>
          </a:ln>
          <a:extLst>
            <a:ext uri="{53640926-AAD7-44D8-BBD7-CCE9431645EC}">
              <a14:shadowObscured xmlns:a14="http://schemas.microsoft.com/office/drawing/2010/main"/>
            </a:ext>
          </a:extLst>
        </p:spPr>
      </p:pic>
      <p:pic>
        <p:nvPicPr>
          <p:cNvPr id="13" name="Graphic 31">
            <a:extLst>
              <a:ext uri="{FF2B5EF4-FFF2-40B4-BE49-F238E27FC236}">
                <a16:creationId xmlns:a16="http://schemas.microsoft.com/office/drawing/2014/main" id="{398E2944-3352-4DDD-8183-0A3D83F3A96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471972" y="2209888"/>
            <a:ext cx="2293493" cy="144073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E4D5AA0-D1DD-4BE0-180C-29BBDC7D12C3}"/>
              </a:ext>
              <a:ext uri="{C183D7F6-B498-43B3-948B-1728B52AA6E4}">
                <adec:decorative xmlns:adec="http://schemas.microsoft.com/office/drawing/2017/decorative" val="1"/>
              </a:ext>
            </a:extLst>
          </p:cNvPr>
          <p:cNvSpPr txBox="1"/>
          <p:nvPr/>
        </p:nvSpPr>
        <p:spPr>
          <a:xfrm>
            <a:off x="0" y="272767"/>
            <a:ext cx="11707367" cy="531516"/>
          </a:xfrm>
          <a:prstGeom prst="rect">
            <a:avLst/>
          </a:prstGeom>
          <a:solidFill>
            <a:srgbClr val="BF0D3E"/>
          </a:solidFill>
          <a:ln>
            <a:noFill/>
          </a:ln>
        </p:spPr>
        <p:txBody>
          <a:bodyPr wrap="square" rtlCol="0">
            <a:spAutoFit/>
          </a:bodyPr>
          <a:lstStyle/>
          <a:p>
            <a:pPr algn="l"/>
            <a:endParaRPr lang="en-US" dirty="0"/>
          </a:p>
        </p:txBody>
      </p:sp>
      <p:sp>
        <p:nvSpPr>
          <p:cNvPr id="7" name="Rectangle 6">
            <a:extLst>
              <a:ext uri="{FF2B5EF4-FFF2-40B4-BE49-F238E27FC236}">
                <a16:creationId xmlns:a16="http://schemas.microsoft.com/office/drawing/2014/main" id="{D6929452-6A3D-6D40-49C7-0E5285367132}"/>
              </a:ext>
              <a:ext uri="{C183D7F6-B498-43B3-948B-1728B52AA6E4}">
                <adec:decorative xmlns:adec="http://schemas.microsoft.com/office/drawing/2017/decorative" val="1"/>
              </a:ext>
            </a:extLst>
          </p:cNvPr>
          <p:cNvSpPr/>
          <p:nvPr/>
        </p:nvSpPr>
        <p:spPr>
          <a:xfrm>
            <a:off x="0" y="4454512"/>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1223FB-AD88-0CA4-7A5D-038CC7EB770B}"/>
              </a:ext>
            </a:extLst>
          </p:cNvPr>
          <p:cNvSpPr txBox="1"/>
          <p:nvPr/>
        </p:nvSpPr>
        <p:spPr>
          <a:xfrm>
            <a:off x="2169571" y="4730471"/>
            <a:ext cx="7852857" cy="125679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Collaborative Teams</a:t>
            </a:r>
          </a:p>
        </p:txBody>
      </p:sp>
      <p:sp>
        <p:nvSpPr>
          <p:cNvPr id="2" name="Title 1" hidden="1">
            <a:extLst>
              <a:ext uri="{FF2B5EF4-FFF2-40B4-BE49-F238E27FC236}">
                <a16:creationId xmlns:a16="http://schemas.microsoft.com/office/drawing/2014/main" id="{7DFFF568-2948-B6EE-7DC9-AC633F94C9EF}"/>
              </a:ext>
            </a:extLst>
          </p:cNvPr>
          <p:cNvSpPr>
            <a:spLocks noGrp="1"/>
          </p:cNvSpPr>
          <p:nvPr>
            <p:ph type="title" idx="4294967295"/>
          </p:nvPr>
        </p:nvSpPr>
        <p:spPr/>
        <p:txBody>
          <a:bodyPr/>
          <a:lstStyle/>
          <a:p>
            <a:r>
              <a:rPr lang="en-US" dirty="0"/>
              <a:t>Collaborative Teams</a:t>
            </a:r>
          </a:p>
        </p:txBody>
      </p:sp>
    </p:spTree>
    <p:extLst>
      <p:ext uri="{BB962C8B-B14F-4D97-AF65-F5344CB8AC3E}">
        <p14:creationId xmlns:p14="http://schemas.microsoft.com/office/powerpoint/2010/main" val="1710831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1F42E441-F637-49EE-AEEB-89D0CB8F2674}"/>
              </a:ext>
            </a:extLst>
          </p:cNvPr>
          <p:cNvSpPr/>
          <p:nvPr/>
        </p:nvSpPr>
        <p:spPr>
          <a:xfrm>
            <a:off x="0" y="4367639"/>
            <a:ext cx="11707367" cy="1925282"/>
          </a:xfrm>
          <a:prstGeom prst="rect">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4" name="Rectangle 3" descr="&quot;&quot;">
            <a:extLst>
              <a:ext uri="{FF2B5EF4-FFF2-40B4-BE49-F238E27FC236}">
                <a16:creationId xmlns:a16="http://schemas.microsoft.com/office/drawing/2014/main" id="{109DA3EB-4B47-46F9-B90A-3AA33589E730}"/>
              </a:ext>
            </a:extLst>
          </p:cNvPr>
          <p:cNvSpPr/>
          <p:nvPr/>
        </p:nvSpPr>
        <p:spPr>
          <a:xfrm>
            <a:off x="0" y="0"/>
            <a:ext cx="11707367" cy="49711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1E7A47BE-3856-F269-AC5B-C71225C4E3BC}"/>
              </a:ext>
              <a:ext uri="{C183D7F6-B498-43B3-948B-1728B52AA6E4}">
                <adec:decorative xmlns:adec="http://schemas.microsoft.com/office/drawing/2017/decorative" val="1"/>
              </a:ext>
            </a:extLst>
          </p:cNvPr>
          <p:cNvSpPr/>
          <p:nvPr/>
        </p:nvSpPr>
        <p:spPr>
          <a:xfrm>
            <a:off x="-2" y="4322138"/>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CE26A61-B499-B4D5-F366-2A186CBE90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6964" y="962610"/>
            <a:ext cx="3660312" cy="2894027"/>
          </a:xfrm>
          <a:prstGeom prst="rect">
            <a:avLst/>
          </a:prstGeom>
        </p:spPr>
      </p:pic>
      <p:pic>
        <p:nvPicPr>
          <p:cNvPr id="27" name="Picture 26">
            <a:extLst>
              <a:ext uri="{FF2B5EF4-FFF2-40B4-BE49-F238E27FC236}">
                <a16:creationId xmlns:a16="http://schemas.microsoft.com/office/drawing/2014/main" id="{EE8CF5AC-89C7-FA1F-03F0-4A2D73BAF7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65339" y="1023743"/>
            <a:ext cx="3576683" cy="2940968"/>
          </a:xfrm>
          <a:prstGeom prst="rect">
            <a:avLst/>
          </a:prstGeom>
        </p:spPr>
      </p:pic>
      <p:pic>
        <p:nvPicPr>
          <p:cNvPr id="28" name="Picture 27">
            <a:extLst>
              <a:ext uri="{FF2B5EF4-FFF2-40B4-BE49-F238E27FC236}">
                <a16:creationId xmlns:a16="http://schemas.microsoft.com/office/drawing/2014/main" id="{5FFF4D52-1FC0-AFE4-F5F9-E55A32C7AB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42022" y="1023743"/>
            <a:ext cx="3792884" cy="2940968"/>
          </a:xfrm>
          <a:prstGeom prst="rect">
            <a:avLst/>
          </a:prstGeom>
        </p:spPr>
      </p:pic>
      <p:sp>
        <p:nvSpPr>
          <p:cNvPr id="9" name="TextBox 8">
            <a:extLst>
              <a:ext uri="{FF2B5EF4-FFF2-40B4-BE49-F238E27FC236}">
                <a16:creationId xmlns:a16="http://schemas.microsoft.com/office/drawing/2014/main" id="{234E480C-41DE-4B71-7FCD-24020795F52B}"/>
              </a:ext>
            </a:extLst>
          </p:cNvPr>
          <p:cNvSpPr txBox="1"/>
          <p:nvPr/>
        </p:nvSpPr>
        <p:spPr>
          <a:xfrm>
            <a:off x="49107" y="4601036"/>
            <a:ext cx="11658258" cy="1200329"/>
          </a:xfrm>
          <a:prstGeom prst="rect">
            <a:avLst/>
          </a:prstGeom>
          <a:noFill/>
          <a:ln>
            <a:noFill/>
          </a:ln>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  Before    During    After</a:t>
            </a:r>
          </a:p>
        </p:txBody>
      </p:sp>
      <p:sp>
        <p:nvSpPr>
          <p:cNvPr id="3" name="Title 2" hidden="1">
            <a:extLst>
              <a:ext uri="{FF2B5EF4-FFF2-40B4-BE49-F238E27FC236}">
                <a16:creationId xmlns:a16="http://schemas.microsoft.com/office/drawing/2014/main" id="{BE498E12-498D-6312-A413-49A94E608D49}"/>
              </a:ext>
            </a:extLst>
          </p:cNvPr>
          <p:cNvSpPr>
            <a:spLocks noGrp="1"/>
          </p:cNvSpPr>
          <p:nvPr>
            <p:ph type="title" idx="4294967295"/>
          </p:nvPr>
        </p:nvSpPr>
        <p:spPr/>
        <p:txBody>
          <a:bodyPr/>
          <a:lstStyle/>
          <a:p>
            <a:r>
              <a:rPr lang="en-US" dirty="0"/>
              <a:t>Before During After</a:t>
            </a:r>
          </a:p>
        </p:txBody>
      </p:sp>
    </p:spTree>
    <p:extLst>
      <p:ext uri="{BB962C8B-B14F-4D97-AF65-F5344CB8AC3E}">
        <p14:creationId xmlns:p14="http://schemas.microsoft.com/office/powerpoint/2010/main" val="3221022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dirty="0"/>
              <a:t>Student Impact</a:t>
            </a:r>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algn="l"/>
            <a:endParaRPr lang="en-US" dirty="0"/>
          </a:p>
        </p:txBody>
      </p:sp>
      <p:sp>
        <p:nvSpPr>
          <p:cNvPr id="8" name="TextBox 7">
            <a:extLst>
              <a:ext uri="{FF2B5EF4-FFF2-40B4-BE49-F238E27FC236}">
                <a16:creationId xmlns:a16="http://schemas.microsoft.com/office/drawing/2014/main" id="{511916C8-5D70-6D82-A24F-D3D1F2DF0C79}"/>
              </a:ext>
            </a:extLst>
          </p:cNvPr>
          <p:cNvSpPr txBox="1"/>
          <p:nvPr/>
        </p:nvSpPr>
        <p:spPr>
          <a:xfrm>
            <a:off x="5097838" y="1351508"/>
            <a:ext cx="6113283" cy="4154984"/>
          </a:xfrm>
          <a:prstGeom prst="rect">
            <a:avLst/>
          </a:prstGeom>
          <a:noFill/>
          <a:ln>
            <a:noFill/>
          </a:ln>
        </p:spPr>
        <p:txBody>
          <a:bodyPr wrap="square" rtlCol="0">
            <a:spAutoFit/>
          </a:bodyPr>
          <a:lstStyle/>
          <a:p>
            <a:pPr algn="ctr"/>
            <a:r>
              <a:rPr lang="en-US" sz="6000" b="1" dirty="0">
                <a:solidFill>
                  <a:srgbClr val="012369"/>
                </a:solidFill>
                <a:latin typeface="Arial" panose="020B0604020202020204" pitchFamily="34" charset="0"/>
                <a:cs typeface="Arial" panose="020B0604020202020204" pitchFamily="34" charset="0"/>
              </a:rPr>
              <a:t>Student Impact</a:t>
            </a:r>
          </a:p>
          <a:p>
            <a:pPr algn="ctr"/>
            <a:endParaRPr lang="en-US" sz="4400" b="1" dirty="0">
              <a:solidFill>
                <a:srgbClr val="012369"/>
              </a:solidFill>
              <a:latin typeface="Arial" panose="020B0604020202020204" pitchFamily="34" charset="0"/>
              <a:cs typeface="Arial" panose="020B0604020202020204" pitchFamily="34" charset="0"/>
            </a:endParaRPr>
          </a:p>
          <a:p>
            <a:pPr algn="ctr"/>
            <a:r>
              <a:rPr lang="en-US" sz="6000" b="1" dirty="0">
                <a:solidFill>
                  <a:srgbClr val="012369"/>
                </a:solidFill>
                <a:latin typeface="Arial" panose="020B0604020202020204" pitchFamily="34" charset="0"/>
                <a:cs typeface="Arial" panose="020B0604020202020204" pitchFamily="34" charset="0"/>
              </a:rPr>
              <a:t>Implementation</a:t>
            </a:r>
          </a:p>
          <a:p>
            <a:pPr algn="ctr"/>
            <a:endParaRPr lang="en-US" sz="4000" b="1" dirty="0">
              <a:solidFill>
                <a:srgbClr val="012369"/>
              </a:solidFill>
              <a:latin typeface="Arial" panose="020B0604020202020204" pitchFamily="34" charset="0"/>
              <a:cs typeface="Arial" panose="020B0604020202020204" pitchFamily="34" charset="0"/>
            </a:endParaRPr>
          </a:p>
          <a:p>
            <a:pPr algn="ctr"/>
            <a:r>
              <a:rPr lang="en-US" sz="6000" b="1" dirty="0">
                <a:solidFill>
                  <a:srgbClr val="012369"/>
                </a:solidFill>
                <a:latin typeface="Arial" panose="020B0604020202020204" pitchFamily="34" charset="0"/>
                <a:cs typeface="Arial" panose="020B0604020202020204" pitchFamily="34" charset="0"/>
              </a:rPr>
              <a:t>Action Planning</a:t>
            </a:r>
          </a:p>
        </p:txBody>
      </p:sp>
    </p:spTree>
    <p:extLst>
      <p:ext uri="{BB962C8B-B14F-4D97-AF65-F5344CB8AC3E}">
        <p14:creationId xmlns:p14="http://schemas.microsoft.com/office/powerpoint/2010/main" val="3765564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dirty="0"/>
              <a:t>Let’s Review Our Learning Goals</a:t>
            </a:r>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algn="l"/>
            <a:endParaRPr lang="en-US" dirty="0"/>
          </a:p>
        </p:txBody>
      </p:sp>
      <p:sp>
        <p:nvSpPr>
          <p:cNvPr id="9" name="TextBox 8">
            <a:extLst>
              <a:ext uri="{FF2B5EF4-FFF2-40B4-BE49-F238E27FC236}">
                <a16:creationId xmlns:a16="http://schemas.microsoft.com/office/drawing/2014/main" id="{82CF755A-A695-596E-4499-84B222E1DCE3}"/>
              </a:ext>
            </a:extLst>
          </p:cNvPr>
          <p:cNvSpPr txBox="1"/>
          <p:nvPr/>
        </p:nvSpPr>
        <p:spPr>
          <a:xfrm>
            <a:off x="5029200" y="709592"/>
            <a:ext cx="7162800" cy="5640006"/>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050" b="0" i="0" u="none" strike="noStrike" kern="1200" cap="none" spc="0" normalizeH="0" baseline="0" noProof="0" dirty="0">
              <a:ln>
                <a:noFill/>
              </a:ln>
              <a:solidFill>
                <a:srgbClr val="002F8E"/>
              </a:solidFill>
              <a:effectLst/>
              <a:uLnTx/>
              <a:uFillTx/>
              <a:latin typeface="Arial"/>
              <a:ea typeface="+mn-ea"/>
              <a:cs typeface="Arial"/>
            </a:endParaRPr>
          </a:p>
          <a:p>
            <a:pPr marL="0" marR="0" lvl="0" indent="0" defTabSz="1022350" rtl="0" eaLnBrk="1" fontAlgn="auto" latinLnBrk="0" hangingPunct="1">
              <a:lnSpc>
                <a:spcPct val="100000"/>
              </a:lnSpc>
              <a:spcBef>
                <a:spcPts val="0"/>
              </a:spcBef>
              <a:spcAft>
                <a:spcPts val="0"/>
              </a:spcAft>
              <a:buClrTx/>
              <a:buSzTx/>
              <a:buFontTx/>
              <a:buNone/>
              <a:tabLst/>
              <a:defRPr/>
            </a:pPr>
            <a:r>
              <a:rPr lang="en-US" sz="3600" b="1" dirty="0">
                <a:solidFill>
                  <a:srgbClr val="012369"/>
                </a:solidFill>
                <a:latin typeface="Arial" panose="020B0604020202020204" pitchFamily="34" charset="0"/>
                <a:cs typeface="Arial" panose="020B0604020202020204" pitchFamily="34" charset="0"/>
              </a:rPr>
              <a:t>How could</a:t>
            </a:r>
            <a:r>
              <a:rPr kumimoji="0" lang="en-US" sz="36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 specific literacy strategies link to increased literacy achievement for </a:t>
            </a:r>
            <a:r>
              <a:rPr kumimoji="0" lang="en-US" sz="3600" b="1"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all</a:t>
            </a:r>
            <a:r>
              <a:rPr kumimoji="0" lang="en-US" sz="36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 students?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a:solidFill>
                  <a:srgbClr val="012369"/>
                </a:solidFill>
                <a:latin typeface="Arial" panose="020B0604020202020204" pitchFamily="34" charset="0"/>
                <a:cs typeface="Arial" panose="020B0604020202020204" pitchFamily="34" charset="0"/>
              </a:rPr>
              <a:t>How</a:t>
            </a:r>
            <a:r>
              <a:rPr kumimoji="0" lang="en-US" sz="36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 could collaboration reinforce evidence-based literacy strategies across all content areas?</a:t>
            </a:r>
          </a:p>
          <a:p>
            <a:pPr algn="l"/>
            <a:endParaRPr lang="en-US" dirty="0"/>
          </a:p>
        </p:txBody>
      </p:sp>
    </p:spTree>
    <p:extLst>
      <p:ext uri="{BB962C8B-B14F-4D97-AF65-F5344CB8AC3E}">
        <p14:creationId xmlns:p14="http://schemas.microsoft.com/office/powerpoint/2010/main" val="3886957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Your Collaboration Skills</a:t>
            </a:r>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algn="l"/>
            <a:endParaRPr lang="en-US" dirty="0"/>
          </a:p>
        </p:txBody>
      </p:sp>
      <p:sp>
        <p:nvSpPr>
          <p:cNvPr id="10" name="TextBox 9">
            <a:extLst>
              <a:ext uri="{FF2B5EF4-FFF2-40B4-BE49-F238E27FC236}">
                <a16:creationId xmlns:a16="http://schemas.microsoft.com/office/drawing/2014/main" id="{46122C50-5195-3AF0-5396-689DDBB26EC7}"/>
              </a:ext>
            </a:extLst>
          </p:cNvPr>
          <p:cNvSpPr txBox="1"/>
          <p:nvPr/>
        </p:nvSpPr>
        <p:spPr>
          <a:xfrm>
            <a:off x="5462340" y="1895125"/>
            <a:ext cx="6054406" cy="313932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Your Collaboration Skills</a:t>
            </a:r>
          </a:p>
        </p:txBody>
      </p:sp>
      <p:pic>
        <p:nvPicPr>
          <p:cNvPr id="12" name="Graphic 27" descr="Clipboard Checked with solid fill">
            <a:extLst>
              <a:ext uri="{FF2B5EF4-FFF2-40B4-BE49-F238E27FC236}">
                <a16:creationId xmlns:a16="http://schemas.microsoft.com/office/drawing/2014/main" id="{42F1C742-5D55-CE8C-4C53-6137771A140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298" r="11300"/>
          <a:stretch/>
        </p:blipFill>
        <p:spPr bwMode="auto">
          <a:xfrm>
            <a:off x="920841" y="678809"/>
            <a:ext cx="4104497" cy="5302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0061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14CC40-C6A7-C2A8-B90C-AB84B4D01682}"/>
              </a:ext>
              <a:ext uri="{C183D7F6-B498-43B3-948B-1728B52AA6E4}">
                <adec:decorative xmlns:adec="http://schemas.microsoft.com/office/drawing/2017/decorative" val="1"/>
              </a:ext>
            </a:extLst>
          </p:cNvPr>
          <p:cNvSpPr txBox="1"/>
          <p:nvPr/>
        </p:nvSpPr>
        <p:spPr>
          <a:xfrm>
            <a:off x="5256453" y="717614"/>
            <a:ext cx="6935547" cy="5340097"/>
          </a:xfrm>
          <a:prstGeom prst="rect">
            <a:avLst/>
          </a:prstGeom>
          <a:solidFill>
            <a:srgbClr val="012369"/>
          </a:solidFill>
          <a:ln>
            <a:noFill/>
          </a:ln>
        </p:spPr>
        <p:txBody>
          <a:bodyPr wrap="square" rtlCol="0">
            <a:spAutoFit/>
          </a:bodyPr>
          <a:lstStyle/>
          <a:p>
            <a:pPr algn="l"/>
            <a:endParaRPr lang="en-US" dirty="0"/>
          </a:p>
        </p:txBody>
      </p:sp>
      <p:sp>
        <p:nvSpPr>
          <p:cNvPr id="3" name="TextBox 2" descr="&quot;&quot;">
            <a:extLst>
              <a:ext uri="{FF2B5EF4-FFF2-40B4-BE49-F238E27FC236}">
                <a16:creationId xmlns:a16="http://schemas.microsoft.com/office/drawing/2014/main" id="{8418D640-D7B5-E3D7-F208-08136D6B5024}"/>
              </a:ext>
            </a:extLst>
          </p:cNvPr>
          <p:cNvSpPr txBox="1"/>
          <p:nvPr/>
        </p:nvSpPr>
        <p:spPr>
          <a:xfrm>
            <a:off x="0" y="717614"/>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Flowchart: Connector 4">
            <a:extLst>
              <a:ext uri="{FF2B5EF4-FFF2-40B4-BE49-F238E27FC236}">
                <a16:creationId xmlns:a16="http://schemas.microsoft.com/office/drawing/2014/main" id="{614BAC5B-C922-A0F2-EBD6-AD1D001124D3}"/>
              </a:ext>
              <a:ext uri="{C183D7F6-B498-43B3-948B-1728B52AA6E4}">
                <adec:decorative xmlns:adec="http://schemas.microsoft.com/office/drawing/2017/decorative" val="1"/>
              </a:ext>
            </a:extLst>
          </p:cNvPr>
          <p:cNvSpPr/>
          <p:nvPr/>
        </p:nvSpPr>
        <p:spPr>
          <a:xfrm>
            <a:off x="1328896" y="2839451"/>
            <a:ext cx="2909869" cy="2835654"/>
          </a:xfrm>
          <a:prstGeom prst="flowChartConnector">
            <a:avLst/>
          </a:prstGeom>
          <a:solidFill>
            <a:schemeClr val="bg1"/>
          </a:solidFill>
          <a:ln w="168275">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17" descr="Blueprint with solid fill">
            <a:extLst>
              <a:ext uri="{FF2B5EF4-FFF2-40B4-BE49-F238E27FC236}">
                <a16:creationId xmlns:a16="http://schemas.microsoft.com/office/drawing/2014/main" id="{16C87662-EA76-F849-8F65-EE9FC8DC43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786" y="3208534"/>
            <a:ext cx="2074914" cy="2074914"/>
          </a:xfrm>
          <a:prstGeom prst="rect">
            <a:avLst/>
          </a:prstGeom>
        </p:spPr>
      </p:pic>
      <p:sp>
        <p:nvSpPr>
          <p:cNvPr id="8" name="TextBox 7">
            <a:extLst>
              <a:ext uri="{FF2B5EF4-FFF2-40B4-BE49-F238E27FC236}">
                <a16:creationId xmlns:a16="http://schemas.microsoft.com/office/drawing/2014/main" id="{F7835E74-1C64-9A15-DAC3-FA40791CECF4}"/>
              </a:ext>
            </a:extLst>
          </p:cNvPr>
          <p:cNvSpPr txBox="1"/>
          <p:nvPr/>
        </p:nvSpPr>
        <p:spPr>
          <a:xfrm>
            <a:off x="5288051" y="896814"/>
            <a:ext cx="6744351" cy="4924361"/>
          </a:xfrm>
          <a:prstGeom prst="rect">
            <a:avLst/>
          </a:prstGeom>
          <a:noFill/>
          <a:ln>
            <a:noFill/>
          </a:ln>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Collective Input</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Final Action Plan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Implementation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Coaching</a:t>
            </a:r>
            <a:endParaRPr lang="en-US" sz="5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CC2D31-58D2-8CEC-CE6C-65819C943F89}"/>
              </a:ext>
            </a:extLst>
          </p:cNvPr>
          <p:cNvSpPr txBox="1"/>
          <p:nvPr/>
        </p:nvSpPr>
        <p:spPr>
          <a:xfrm>
            <a:off x="811505" y="717614"/>
            <a:ext cx="4013200" cy="1938992"/>
          </a:xfrm>
          <a:prstGeom prst="rect">
            <a:avLst/>
          </a:prstGeom>
          <a:noFill/>
          <a:ln>
            <a:noFill/>
          </a:ln>
        </p:spPr>
        <p:txBody>
          <a:bodyPr wrap="square" rtlCol="0">
            <a:spAutoFit/>
          </a:bodyPr>
          <a:lstStyle/>
          <a:p>
            <a:pPr algn="ctr"/>
            <a:r>
              <a:rPr lang="en-US" sz="6000" b="1" dirty="0">
                <a:solidFill>
                  <a:srgbClr val="012369"/>
                </a:solidFill>
                <a:latin typeface="Arial" panose="020B0604020202020204" pitchFamily="34" charset="0"/>
                <a:cs typeface="Arial" panose="020B0604020202020204" pitchFamily="34" charset="0"/>
              </a:rPr>
              <a:t>Action</a:t>
            </a:r>
          </a:p>
          <a:p>
            <a:pPr algn="ctr"/>
            <a:r>
              <a:rPr lang="en-US" sz="6000" b="1" dirty="0">
                <a:solidFill>
                  <a:srgbClr val="012369"/>
                </a:solidFill>
                <a:latin typeface="Arial" panose="020B0604020202020204" pitchFamily="34" charset="0"/>
                <a:cs typeface="Arial" panose="020B0604020202020204" pitchFamily="34" charset="0"/>
              </a:rPr>
              <a:t>Planning</a:t>
            </a:r>
          </a:p>
        </p:txBody>
      </p:sp>
      <p:sp>
        <p:nvSpPr>
          <p:cNvPr id="4" name="Title 3" hidden="1">
            <a:extLst>
              <a:ext uri="{FF2B5EF4-FFF2-40B4-BE49-F238E27FC236}">
                <a16:creationId xmlns:a16="http://schemas.microsoft.com/office/drawing/2014/main" id="{213D017D-0EE2-51A2-3FEE-820F897D686B}"/>
              </a:ext>
            </a:extLst>
          </p:cNvPr>
          <p:cNvSpPr>
            <a:spLocks noGrp="1"/>
          </p:cNvSpPr>
          <p:nvPr>
            <p:ph type="title" idx="4294967295"/>
          </p:nvPr>
        </p:nvSpPr>
        <p:spPr/>
        <p:txBody>
          <a:bodyPr/>
          <a:lstStyle/>
          <a:p>
            <a:r>
              <a:rPr lang="en-US" dirty="0"/>
              <a:t>Action Planning</a:t>
            </a:r>
          </a:p>
        </p:txBody>
      </p:sp>
    </p:spTree>
    <p:extLst>
      <p:ext uri="{BB962C8B-B14F-4D97-AF65-F5344CB8AC3E}">
        <p14:creationId xmlns:p14="http://schemas.microsoft.com/office/powerpoint/2010/main" val="3437185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BDA515-54A2-D07A-0A29-9D3CDBE574AE}"/>
              </a:ext>
              <a:ext uri="{C183D7F6-B498-43B3-948B-1728B52AA6E4}">
                <adec:decorative xmlns:adec="http://schemas.microsoft.com/office/drawing/2017/decorative" val="1"/>
              </a:ext>
            </a:extLst>
          </p:cNvPr>
          <p:cNvSpPr/>
          <p:nvPr/>
        </p:nvSpPr>
        <p:spPr>
          <a:xfrm>
            <a:off x="433330" y="399360"/>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solidFill>
                <a:srgbClr val="FFFFFF"/>
              </a:solidFill>
              <a:effectLst/>
              <a:uLnTx/>
              <a:uFillTx/>
              <a:latin typeface="Corbel" panose="020B0503020204020204"/>
              <a:ea typeface="+mn-ea"/>
              <a:cs typeface="+mn-cs"/>
            </a:endParaRPr>
          </a:p>
        </p:txBody>
      </p:sp>
      <p:pic>
        <p:nvPicPr>
          <p:cNvPr id="15" name="Picture 14" descr="A young green plant in soil being held in someone's hands">
            <a:extLst>
              <a:ext uri="{FF2B5EF4-FFF2-40B4-BE49-F238E27FC236}">
                <a16:creationId xmlns:a16="http://schemas.microsoft.com/office/drawing/2014/main" id="{EDD3D2AF-05E7-B57B-5259-1BCF1A8A2843}"/>
              </a:ext>
            </a:extLst>
          </p:cNvPr>
          <p:cNvPicPr>
            <a:picLocks noChangeAspect="1"/>
          </p:cNvPicPr>
          <p:nvPr/>
        </p:nvPicPr>
        <p:blipFill>
          <a:blip r:embed="rId3"/>
          <a:stretch>
            <a:fillRect/>
          </a:stretch>
        </p:blipFill>
        <p:spPr>
          <a:xfrm>
            <a:off x="3109608" y="1573719"/>
            <a:ext cx="5972784" cy="3710561"/>
          </a:xfrm>
          <a:prstGeom prst="rect">
            <a:avLst/>
          </a:prstGeom>
          <a:ln w="57150">
            <a:solidFill>
              <a:srgbClr val="012369"/>
            </a:solidFill>
          </a:ln>
        </p:spPr>
      </p:pic>
      <p:sp>
        <p:nvSpPr>
          <p:cNvPr id="6" name="TextBox 5">
            <a:extLst>
              <a:ext uri="{FF2B5EF4-FFF2-40B4-BE49-F238E27FC236}">
                <a16:creationId xmlns:a16="http://schemas.microsoft.com/office/drawing/2014/main" id="{4EA5B06A-9DA3-07E9-C144-26AA841E6956}"/>
              </a:ext>
            </a:extLst>
          </p:cNvPr>
          <p:cNvSpPr txBox="1"/>
          <p:nvPr/>
        </p:nvSpPr>
        <p:spPr>
          <a:xfrm>
            <a:off x="433331" y="738483"/>
            <a:ext cx="11325339" cy="743085"/>
          </a:xfrm>
          <a:prstGeom prst="rect">
            <a:avLst/>
          </a:prstGeom>
        </p:spPr>
        <p:txBody>
          <a:bodyPr vert="horz" lIns="91440" tIns="45720" rIns="91440" bIns="45720" rtlCol="0" anchor="b">
            <a:noAutofit/>
          </a:bodyPr>
          <a:lstStyle/>
          <a:p>
            <a:pPr algn="ctr" defTabSz="914400">
              <a:lnSpc>
                <a:spcPct val="120000"/>
              </a:lnSpc>
              <a:spcBef>
                <a:spcPct val="0"/>
              </a:spcBef>
              <a:spcAft>
                <a:spcPts val="600"/>
              </a:spcAft>
            </a:pPr>
            <a:r>
              <a:rPr lang="en-US" sz="4800" b="1" spc="-100" dirty="0">
                <a:ln w="38100">
                  <a:noFill/>
                </a:ln>
                <a:solidFill>
                  <a:srgbClr val="BF0D3E"/>
                </a:solidFill>
                <a:latin typeface="Arial" panose="020B0604020202020204" pitchFamily="34" charset="0"/>
                <a:ea typeface="+mj-ea"/>
                <a:cs typeface="Arial" panose="020B0604020202020204" pitchFamily="34" charset="0"/>
              </a:rPr>
              <a:t>Supporting Literacy Achievement</a:t>
            </a:r>
          </a:p>
        </p:txBody>
      </p:sp>
      <p:sp>
        <p:nvSpPr>
          <p:cNvPr id="8" name="TextBox 7">
            <a:extLst>
              <a:ext uri="{FF2B5EF4-FFF2-40B4-BE49-F238E27FC236}">
                <a16:creationId xmlns:a16="http://schemas.microsoft.com/office/drawing/2014/main" id="{87B0B6C5-2AFF-ED20-81BB-D2154FE80944}"/>
              </a:ext>
            </a:extLst>
          </p:cNvPr>
          <p:cNvSpPr txBox="1"/>
          <p:nvPr/>
        </p:nvSpPr>
        <p:spPr>
          <a:xfrm>
            <a:off x="433330" y="5397330"/>
            <a:ext cx="10713641" cy="743085"/>
          </a:xfrm>
          <a:prstGeom prst="rect">
            <a:avLst/>
          </a:prstGeom>
        </p:spPr>
        <p:txBody>
          <a:bodyPr vert="horz" lIns="91440" tIns="45720" rIns="91440" bIns="45720" rtlCol="0" anchor="b">
            <a:noAutofit/>
          </a:bodyPr>
          <a:lstStyle/>
          <a:p>
            <a:pPr algn="ctr" defTabSz="914400">
              <a:lnSpc>
                <a:spcPct val="120000"/>
              </a:lnSpc>
              <a:spcBef>
                <a:spcPct val="0"/>
              </a:spcBef>
              <a:spcAft>
                <a:spcPts val="600"/>
              </a:spcAft>
            </a:pPr>
            <a:r>
              <a:rPr lang="en-US" sz="4800" b="1" spc="-100" dirty="0">
                <a:ln w="38100">
                  <a:noFill/>
                </a:ln>
                <a:solidFill>
                  <a:srgbClr val="BF0D3E"/>
                </a:solidFill>
                <a:latin typeface="Arial" panose="020B0604020202020204" pitchFamily="34" charset="0"/>
                <a:ea typeface="+mj-ea"/>
                <a:cs typeface="Arial" panose="020B0604020202020204" pitchFamily="34" charset="0"/>
              </a:rPr>
              <a:t>For All Students</a:t>
            </a:r>
          </a:p>
        </p:txBody>
      </p:sp>
      <p:pic>
        <p:nvPicPr>
          <p:cNvPr id="7" name="Picture 6">
            <a:extLst>
              <a:ext uri="{FF2B5EF4-FFF2-40B4-BE49-F238E27FC236}">
                <a16:creationId xmlns:a16="http://schemas.microsoft.com/office/drawing/2014/main" id="{A5DA70DF-ED10-C971-AE2A-6FE1B023CD5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0587" y="5397330"/>
            <a:ext cx="501783" cy="684460"/>
          </a:xfrm>
          <a:prstGeom prst="rect">
            <a:avLst/>
          </a:prstGeom>
          <a:noFill/>
        </p:spPr>
      </p:pic>
      <p:sp>
        <p:nvSpPr>
          <p:cNvPr id="2" name="Title 1" hidden="1">
            <a:extLst>
              <a:ext uri="{FF2B5EF4-FFF2-40B4-BE49-F238E27FC236}">
                <a16:creationId xmlns:a16="http://schemas.microsoft.com/office/drawing/2014/main" id="{C861397D-74DE-3ADC-4E8C-7DE195F9193E}"/>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AZPLS strategy implementation</a:t>
            </a:r>
            <a:endParaRPr lang="en-US" dirty="0"/>
          </a:p>
        </p:txBody>
      </p:sp>
    </p:spTree>
    <p:extLst>
      <p:ext uri="{BB962C8B-B14F-4D97-AF65-F5344CB8AC3E}">
        <p14:creationId xmlns:p14="http://schemas.microsoft.com/office/powerpoint/2010/main" val="3602048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E4DA5-D55A-587A-0294-B27EF9B22816}"/>
              </a:ext>
              <a:ext uri="{C183D7F6-B498-43B3-948B-1728B52AA6E4}">
                <adec:decorative xmlns:adec="http://schemas.microsoft.com/office/drawing/2017/decorative" val="1"/>
              </a:ext>
            </a:extLst>
          </p:cNvPr>
          <p:cNvSpPr txBox="1"/>
          <p:nvPr/>
        </p:nvSpPr>
        <p:spPr>
          <a:xfrm>
            <a:off x="653143" y="522515"/>
            <a:ext cx="10885714" cy="5704114"/>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D8749D2-920E-0E70-2C45-24E8F245698E}"/>
              </a:ext>
            </a:extLst>
          </p:cNvPr>
          <p:cNvSpPr txBox="1"/>
          <p:nvPr/>
        </p:nvSpPr>
        <p:spPr>
          <a:xfrm>
            <a:off x="3550943" y="2835963"/>
            <a:ext cx="6814458"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Arizona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Exceptional Student Services</a:t>
            </a:r>
          </a:p>
        </p:txBody>
      </p:sp>
      <p:sp>
        <p:nvSpPr>
          <p:cNvPr id="3" name="Title 2" hidden="1">
            <a:extLst>
              <a:ext uri="{FF2B5EF4-FFF2-40B4-BE49-F238E27FC236}">
                <a16:creationId xmlns:a16="http://schemas.microsoft.com/office/drawing/2014/main" id="{B1E91AF6-8BFE-9EED-C260-DE9691E076B8}"/>
              </a:ext>
            </a:extLst>
          </p:cNvPr>
          <p:cNvSpPr>
            <a:spLocks noGrp="1"/>
          </p:cNvSpPr>
          <p:nvPr>
            <p:ph type="title" idx="4294967295"/>
          </p:nvPr>
        </p:nvSpPr>
        <p:spPr/>
        <p:txBody>
          <a:bodyPr/>
          <a:lstStyle/>
          <a:p>
            <a:r>
              <a:rPr lang="en-US" dirty="0"/>
              <a:t>Arizona Dept of Ed Exceptional Student Services</a:t>
            </a:r>
          </a:p>
        </p:txBody>
      </p:sp>
      <p:pic>
        <p:nvPicPr>
          <p:cNvPr id="4" name="Picture 3" descr="A picture containing text, emblem, logo, trademark&#10;&#10;Description automatically generated">
            <a:extLst>
              <a:ext uri="{FF2B5EF4-FFF2-40B4-BE49-F238E27FC236}">
                <a16:creationId xmlns:a16="http://schemas.microsoft.com/office/drawing/2014/main" id="{345F75DD-C0C8-2F58-0B4E-E39DA1E16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633" y="2903069"/>
            <a:ext cx="943006" cy="943006"/>
          </a:xfrm>
          <a:prstGeom prst="rect">
            <a:avLst/>
          </a:prstGeom>
        </p:spPr>
      </p:pic>
    </p:spTree>
    <p:extLst>
      <p:ext uri="{BB962C8B-B14F-4D97-AF65-F5344CB8AC3E}">
        <p14:creationId xmlns:p14="http://schemas.microsoft.com/office/powerpoint/2010/main" val="379205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2" name="TextBox 1" descr="Arizona Professional Learning Series Module Overview">
            <a:extLst>
              <a:ext uri="{FF2B5EF4-FFF2-40B4-BE49-F238E27FC236}">
                <a16:creationId xmlns:a16="http://schemas.microsoft.com/office/drawing/2014/main" id="{BE99A332-6A51-44D7-8748-6C7817602240}"/>
              </a:ext>
            </a:extLst>
          </p:cNvPr>
          <p:cNvSpPr txBox="1"/>
          <p:nvPr/>
        </p:nvSpPr>
        <p:spPr>
          <a:xfrm>
            <a:off x="683172" y="557048"/>
            <a:ext cx="10825656" cy="5728138"/>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BFAB0B0A-19B3-4167-85CE-380E20553199}"/>
              </a:ext>
            </a:extLst>
          </p:cNvPr>
          <p:cNvSpPr txBox="1"/>
          <p:nvPr/>
        </p:nvSpPr>
        <p:spPr>
          <a:xfrm>
            <a:off x="1757583" y="877693"/>
            <a:ext cx="2440403" cy="1261884"/>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3</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Formative Assessment</a:t>
            </a:r>
          </a:p>
        </p:txBody>
      </p:sp>
      <p:sp>
        <p:nvSpPr>
          <p:cNvPr id="21" name="TextBox 20">
            <a:extLst>
              <a:ext uri="{FF2B5EF4-FFF2-40B4-BE49-F238E27FC236}">
                <a16:creationId xmlns:a16="http://schemas.microsoft.com/office/drawing/2014/main" id="{CA96090E-FEC0-4842-BBD6-2302770A0B89}"/>
              </a:ext>
            </a:extLst>
          </p:cNvPr>
          <p:cNvSpPr txBox="1"/>
          <p:nvPr/>
        </p:nvSpPr>
        <p:spPr>
          <a:xfrm>
            <a:off x="7994016" y="877693"/>
            <a:ext cx="1785662"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4</a:t>
            </a:r>
            <a:r>
              <a:rPr kumimoji="0" lang="en-US" sz="2800" b="1" i="0" u="none" strike="noStrike" kern="1200" cap="none" spc="0" normalizeH="0" baseline="0" noProof="0" dirty="0">
                <a:ln>
                  <a:noFill/>
                </a:ln>
                <a:solidFill>
                  <a:srgbClr val="012169"/>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Strategies </a:t>
            </a:r>
          </a:p>
        </p:txBody>
      </p:sp>
      <p:sp>
        <p:nvSpPr>
          <p:cNvPr id="22" name="TextBox 21">
            <a:extLst>
              <a:ext uri="{FF2B5EF4-FFF2-40B4-BE49-F238E27FC236}">
                <a16:creationId xmlns:a16="http://schemas.microsoft.com/office/drawing/2014/main" id="{986C3550-AA77-4C38-B589-478CB124A883}"/>
              </a:ext>
            </a:extLst>
          </p:cNvPr>
          <p:cNvSpPr txBox="1"/>
          <p:nvPr/>
        </p:nvSpPr>
        <p:spPr>
          <a:xfrm>
            <a:off x="1108710" y="3013498"/>
            <a:ext cx="2205990"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2</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Collaboration</a:t>
            </a:r>
            <a:r>
              <a:rPr kumimoji="0" lang="en-US" sz="2400" b="0" i="0" u="none" strike="noStrike" kern="1200" cap="none" spc="0" normalizeH="0" baseline="0" noProof="0" dirty="0">
                <a:ln>
                  <a:noFill/>
                </a:ln>
                <a:solidFill>
                  <a:srgbClr val="012169"/>
                </a:solidFill>
                <a:effectLst/>
                <a:uLnTx/>
                <a:uFillTx/>
                <a:latin typeface="Arial" panose="020B0604020202020204"/>
                <a:ea typeface="+mn-ea"/>
                <a:cs typeface="+mn-cs"/>
              </a:rPr>
              <a:t> </a:t>
            </a:r>
          </a:p>
        </p:txBody>
      </p:sp>
      <p:sp>
        <p:nvSpPr>
          <p:cNvPr id="23" name="TextBox 22">
            <a:extLst>
              <a:ext uri="{FF2B5EF4-FFF2-40B4-BE49-F238E27FC236}">
                <a16:creationId xmlns:a16="http://schemas.microsoft.com/office/drawing/2014/main" id="{41571B94-128D-4519-8208-0BCC70A8802D}"/>
              </a:ext>
            </a:extLst>
          </p:cNvPr>
          <p:cNvSpPr txBox="1"/>
          <p:nvPr/>
        </p:nvSpPr>
        <p:spPr>
          <a:xfrm>
            <a:off x="8957874" y="2799834"/>
            <a:ext cx="1861968"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Strategies </a:t>
            </a:r>
          </a:p>
        </p:txBody>
      </p:sp>
      <p:sp>
        <p:nvSpPr>
          <p:cNvPr id="24" name="TextBox 23">
            <a:extLst>
              <a:ext uri="{FF2B5EF4-FFF2-40B4-BE49-F238E27FC236}">
                <a16:creationId xmlns:a16="http://schemas.microsoft.com/office/drawing/2014/main" id="{BAAE926F-9922-444B-AC58-B831FA269666}"/>
              </a:ext>
            </a:extLst>
          </p:cNvPr>
          <p:cNvSpPr txBox="1"/>
          <p:nvPr/>
        </p:nvSpPr>
        <p:spPr>
          <a:xfrm>
            <a:off x="2183130" y="4829236"/>
            <a:ext cx="2014856"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1</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Introduction </a:t>
            </a:r>
          </a:p>
        </p:txBody>
      </p:sp>
      <p:sp>
        <p:nvSpPr>
          <p:cNvPr id="25" name="TextBox 24">
            <a:extLst>
              <a:ext uri="{FF2B5EF4-FFF2-40B4-BE49-F238E27FC236}">
                <a16:creationId xmlns:a16="http://schemas.microsoft.com/office/drawing/2014/main" id="{A1FF4AB6-52CF-4ADD-9684-6C21393A8C5D}"/>
              </a:ext>
            </a:extLst>
          </p:cNvPr>
          <p:cNvSpPr txBox="1"/>
          <p:nvPr/>
        </p:nvSpPr>
        <p:spPr>
          <a:xfrm>
            <a:off x="7936229" y="4829236"/>
            <a:ext cx="2339341" cy="89255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6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Differentiation </a:t>
            </a:r>
          </a:p>
        </p:txBody>
      </p:sp>
      <p:sp>
        <p:nvSpPr>
          <p:cNvPr id="13" name="Flowchart: Connector 12">
            <a:extLst>
              <a:ext uri="{FF2B5EF4-FFF2-40B4-BE49-F238E27FC236}">
                <a16:creationId xmlns:a16="http://schemas.microsoft.com/office/drawing/2014/main" id="{2D85F2EA-8EF1-43D2-A6CC-A998607B3E96}"/>
              </a:ext>
              <a:ext uri="{C183D7F6-B498-43B3-948B-1728B52AA6E4}">
                <adec:decorative xmlns:adec="http://schemas.microsoft.com/office/drawing/2017/decorative" val="1"/>
              </a:ext>
            </a:extLst>
          </p:cNvPr>
          <p:cNvSpPr/>
          <p:nvPr/>
        </p:nvSpPr>
        <p:spPr>
          <a:xfrm>
            <a:off x="4393795" y="4540030"/>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4" name="Picture 13" descr="Car, Rental, Icon, Key, Automobile, Transportation">
            <a:extLst>
              <a:ext uri="{FF2B5EF4-FFF2-40B4-BE49-F238E27FC236}">
                <a16:creationId xmlns:a16="http://schemas.microsoft.com/office/drawing/2014/main" id="{2829A067-93B6-43BE-85FC-4BE91AFDEA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13" b="33673" l="26172" r="74688">
                        <a14:foregroundMark x1="74688" y1="18501" x2="74688" y2="18501"/>
                        <a14:foregroundMark x1="26172" y1="18501" x2="26172" y2="18501"/>
                        <a14:foregroundMark x1="63828" y1="32840" x2="63828" y2="32840"/>
                      </a14:backgroundRemoval>
                    </a14:imgEffect>
                  </a14:imgLayer>
                </a14:imgProps>
              </a:ext>
              <a:ext uri="{28A0092B-C50C-407E-A947-70E740481C1C}">
                <a14:useLocalDpi xmlns:a14="http://schemas.microsoft.com/office/drawing/2010/main" val="0"/>
              </a:ext>
            </a:extLst>
          </a:blip>
          <a:srcRect l="22694" t="2609" r="22412" b="62837"/>
          <a:stretch/>
        </p:blipFill>
        <p:spPr bwMode="auto">
          <a:xfrm>
            <a:off x="4514604" y="4880843"/>
            <a:ext cx="1108297" cy="588587"/>
          </a:xfrm>
          <a:prstGeom prst="rect">
            <a:avLst/>
          </a:prstGeom>
          <a:noFill/>
          <a:ln>
            <a:noFill/>
          </a:ln>
          <a:extLst>
            <a:ext uri="{53640926-AAD7-44D8-BBD7-CCE9431645EC}">
              <a14:shadowObscured xmlns:a14="http://schemas.microsoft.com/office/drawing/2010/main"/>
            </a:ext>
          </a:extLst>
        </p:spPr>
      </p:pic>
      <p:sp>
        <p:nvSpPr>
          <p:cNvPr id="15" name="Flowchart: Connector 14">
            <a:extLst>
              <a:ext uri="{FF2B5EF4-FFF2-40B4-BE49-F238E27FC236}">
                <a16:creationId xmlns:a16="http://schemas.microsoft.com/office/drawing/2014/main" id="{2215D585-C14D-45B8-AF07-32DF38DD51CB}"/>
              </a:ext>
              <a:ext uri="{C183D7F6-B498-43B3-948B-1728B52AA6E4}">
                <adec:decorative xmlns:adec="http://schemas.microsoft.com/office/drawing/2017/decorative" val="1"/>
              </a:ext>
            </a:extLst>
          </p:cNvPr>
          <p:cNvSpPr/>
          <p:nvPr/>
        </p:nvSpPr>
        <p:spPr>
          <a:xfrm>
            <a:off x="3621135" y="2817107"/>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Flowchart: Connector 15">
            <a:extLst>
              <a:ext uri="{FF2B5EF4-FFF2-40B4-BE49-F238E27FC236}">
                <a16:creationId xmlns:a16="http://schemas.microsoft.com/office/drawing/2014/main" id="{B681B8B9-5EC1-4D56-9FE3-1CF3EAC26695}"/>
              </a:ext>
              <a:ext uri="{C183D7F6-B498-43B3-948B-1728B52AA6E4}">
                <adec:decorative xmlns:adec="http://schemas.microsoft.com/office/drawing/2017/decorative" val="1"/>
              </a:ext>
            </a:extLst>
          </p:cNvPr>
          <p:cNvSpPr/>
          <p:nvPr/>
        </p:nvSpPr>
        <p:spPr>
          <a:xfrm>
            <a:off x="4390811"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Flowchart: Connector 16">
            <a:extLst>
              <a:ext uri="{FF2B5EF4-FFF2-40B4-BE49-F238E27FC236}">
                <a16:creationId xmlns:a16="http://schemas.microsoft.com/office/drawing/2014/main" id="{42FAB7CD-8F58-43BE-8E8A-7DC7C648615C}"/>
              </a:ext>
              <a:ext uri="{C183D7F6-B498-43B3-948B-1728B52AA6E4}">
                <adec:decorative xmlns:adec="http://schemas.microsoft.com/office/drawing/2017/decorative" val="1"/>
              </a:ext>
            </a:extLst>
          </p:cNvPr>
          <p:cNvSpPr/>
          <p:nvPr/>
        </p:nvSpPr>
        <p:spPr>
          <a:xfrm>
            <a:off x="6452056"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Flowchart: Connector 17">
            <a:extLst>
              <a:ext uri="{FF2B5EF4-FFF2-40B4-BE49-F238E27FC236}">
                <a16:creationId xmlns:a16="http://schemas.microsoft.com/office/drawing/2014/main" id="{8134B81D-0A98-459B-83C3-3A397A8CCAA5}"/>
              </a:ext>
              <a:ext uri="{C183D7F6-B498-43B3-948B-1728B52AA6E4}">
                <adec:decorative xmlns:adec="http://schemas.microsoft.com/office/drawing/2017/decorative" val="1"/>
              </a:ext>
            </a:extLst>
          </p:cNvPr>
          <p:cNvSpPr/>
          <p:nvPr/>
        </p:nvSpPr>
        <p:spPr>
          <a:xfrm>
            <a:off x="7275122" y="2812456"/>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Flowchart: Connector 25">
            <a:extLst>
              <a:ext uri="{FF2B5EF4-FFF2-40B4-BE49-F238E27FC236}">
                <a16:creationId xmlns:a16="http://schemas.microsoft.com/office/drawing/2014/main" id="{551DC358-F7D3-4137-8CB6-B4F73637216C}"/>
              </a:ext>
              <a:ext uri="{C183D7F6-B498-43B3-948B-1728B52AA6E4}">
                <adec:decorative xmlns:adec="http://schemas.microsoft.com/office/drawing/2017/decorative" val="1"/>
              </a:ext>
            </a:extLst>
          </p:cNvPr>
          <p:cNvSpPr/>
          <p:nvPr/>
        </p:nvSpPr>
        <p:spPr>
          <a:xfrm>
            <a:off x="6452056" y="45400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9" name="Graphic 221" descr="Bullseye with solid fill">
            <a:extLst>
              <a:ext uri="{FF2B5EF4-FFF2-40B4-BE49-F238E27FC236}">
                <a16:creationId xmlns:a16="http://schemas.microsoft.com/office/drawing/2014/main" id="{A15F0A75-81A4-47CA-860D-4491535A7E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4436" y="1136212"/>
            <a:ext cx="1011572" cy="1011572"/>
          </a:xfrm>
          <a:prstGeom prst="rect">
            <a:avLst/>
          </a:prstGeom>
        </p:spPr>
      </p:pic>
      <p:pic>
        <p:nvPicPr>
          <p:cNvPr id="30" name="Picture 29" descr="Puzzle, Riddle, Match, Connect, Colors, Pieces">
            <a:extLst>
              <a:ext uri="{FF2B5EF4-FFF2-40B4-BE49-F238E27FC236}">
                <a16:creationId xmlns:a16="http://schemas.microsoft.com/office/drawing/2014/main" id="{D2790788-ECDC-4714-B9E2-FEE55661C5D9}"/>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99383" y="3093696"/>
            <a:ext cx="723527" cy="723527"/>
          </a:xfrm>
          <a:prstGeom prst="rect">
            <a:avLst/>
          </a:prstGeom>
          <a:noFill/>
          <a:ln>
            <a:noFill/>
          </a:ln>
        </p:spPr>
      </p:pic>
      <p:pic>
        <p:nvPicPr>
          <p:cNvPr id="31" name="Picture 30" descr="Reading, Book, Symbol, Icon, Reader, Man, Design, Sign">
            <a:extLst>
              <a:ext uri="{FF2B5EF4-FFF2-40B4-BE49-F238E27FC236}">
                <a16:creationId xmlns:a16="http://schemas.microsoft.com/office/drawing/2014/main" id="{5991CB3E-57F2-4BC9-A6D3-79B626F41A66}"/>
              </a:ext>
            </a:extLst>
          </p:cNvPr>
          <p:cNvPicPr>
            <a:picLocks noChangeAspect="1"/>
          </p:cNvPicPr>
          <p:nvPr/>
        </p:nvPicPr>
        <p:blipFill>
          <a:blip r:embed="rId9">
            <a:biLevel thresh="25000"/>
            <a:extLst>
              <a:ext uri="{BEBA8EAE-BF5A-486C-A8C5-ECC9F3942E4B}">
                <a14:imgProps xmlns:a14="http://schemas.microsoft.com/office/drawing/2010/main">
                  <a14:imgLayer r:embed="rId10">
                    <a14:imgEffect>
                      <a14:backgroundRemoval t="10000" b="90000" l="10000" r="90000">
                        <a14:foregroundMark x1="51667" y1="27222" x2="51667" y2="2722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587991" y="4605408"/>
            <a:ext cx="1074278" cy="1149198"/>
          </a:xfrm>
          <a:prstGeom prst="rect">
            <a:avLst/>
          </a:prstGeom>
          <a:noFill/>
          <a:ln>
            <a:noFill/>
          </a:ln>
        </p:spPr>
      </p:pic>
      <p:cxnSp>
        <p:nvCxnSpPr>
          <p:cNvPr id="3" name="Straight Connector 2">
            <a:extLst>
              <a:ext uri="{FF2B5EF4-FFF2-40B4-BE49-F238E27FC236}">
                <a16:creationId xmlns:a16="http://schemas.microsoft.com/office/drawing/2014/main" id="{C39583C5-B486-4D00-8840-879134D61401}"/>
              </a:ext>
              <a:ext uri="{C183D7F6-B498-43B3-948B-1728B52AA6E4}">
                <adec:decorative xmlns:adec="http://schemas.microsoft.com/office/drawing/2017/decorative" val="1"/>
              </a:ext>
            </a:extLst>
          </p:cNvPr>
          <p:cNvCxnSpPr>
            <a:stCxn id="16" idx="6"/>
            <a:endCxn id="17" idx="2"/>
          </p:cNvCxnSpPr>
          <p:nvPr/>
        </p:nvCxnSpPr>
        <p:spPr>
          <a:xfrm>
            <a:off x="5736960" y="1649306"/>
            <a:ext cx="715096" cy="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45385D-4512-4BC5-AF67-F480CEA940E7}"/>
              </a:ext>
              <a:ext uri="{C183D7F6-B498-43B3-948B-1728B52AA6E4}">
                <adec:decorative xmlns:adec="http://schemas.microsoft.com/office/drawing/2017/decorative" val="1"/>
              </a:ext>
            </a:extLst>
          </p:cNvPr>
          <p:cNvCxnSpPr>
            <a:cxnSpLocks/>
          </p:cNvCxnSpPr>
          <p:nvPr/>
        </p:nvCxnSpPr>
        <p:spPr>
          <a:xfrm flipH="1">
            <a:off x="4628208" y="2226554"/>
            <a:ext cx="348135" cy="696708"/>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19AE35-738A-4071-9218-10290FFD73D8}"/>
              </a:ext>
              <a:ext uri="{C183D7F6-B498-43B3-948B-1728B52AA6E4}">
                <adec:decorative xmlns:adec="http://schemas.microsoft.com/office/drawing/2017/decorative" val="1"/>
              </a:ext>
            </a:extLst>
          </p:cNvPr>
          <p:cNvCxnSpPr>
            <a:cxnSpLocks/>
          </p:cNvCxnSpPr>
          <p:nvPr/>
        </p:nvCxnSpPr>
        <p:spPr>
          <a:xfrm>
            <a:off x="4534490" y="4039886"/>
            <a:ext cx="317914" cy="53599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0371AAB-B9C8-476E-92B9-B45378B3B301}"/>
              </a:ext>
              <a:ext uri="{C183D7F6-B498-43B3-948B-1728B52AA6E4}">
                <adec:decorative xmlns:adec="http://schemas.microsoft.com/office/drawing/2017/decorative" val="1"/>
              </a:ext>
            </a:extLst>
          </p:cNvPr>
          <p:cNvCxnSpPr>
            <a:cxnSpLocks/>
            <a:stCxn id="14" idx="3"/>
            <a:endCxn id="26" idx="2"/>
          </p:cNvCxnSpPr>
          <p:nvPr/>
        </p:nvCxnSpPr>
        <p:spPr>
          <a:xfrm>
            <a:off x="5622901" y="5175137"/>
            <a:ext cx="829155" cy="486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1B152A-716C-4CAC-845D-FB1ED9CA9529}"/>
              </a:ext>
              <a:ext uri="{C183D7F6-B498-43B3-948B-1728B52AA6E4}">
                <adec:decorative xmlns:adec="http://schemas.microsoft.com/office/drawing/2017/decorative" val="1"/>
              </a:ext>
            </a:extLst>
          </p:cNvPr>
          <p:cNvCxnSpPr>
            <a:cxnSpLocks/>
          </p:cNvCxnSpPr>
          <p:nvPr/>
        </p:nvCxnSpPr>
        <p:spPr>
          <a:xfrm flipH="1">
            <a:off x="7503859" y="4039886"/>
            <a:ext cx="294347" cy="627124"/>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2CADA4-E6A9-40D9-A754-8B2DE375E9CC}"/>
              </a:ext>
              <a:ext uri="{C183D7F6-B498-43B3-948B-1728B52AA6E4}">
                <adec:decorative xmlns:adec="http://schemas.microsoft.com/office/drawing/2017/decorative" val="1"/>
              </a:ext>
            </a:extLst>
          </p:cNvPr>
          <p:cNvCxnSpPr>
            <a:cxnSpLocks/>
          </p:cNvCxnSpPr>
          <p:nvPr/>
        </p:nvCxnSpPr>
        <p:spPr>
          <a:xfrm>
            <a:off x="7503859" y="2147784"/>
            <a:ext cx="356657" cy="73912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pic>
        <p:nvPicPr>
          <p:cNvPr id="32" name="Picture 31" descr="Database Search, Database Search Icon, Data Search">
            <a:extLst>
              <a:ext uri="{FF2B5EF4-FFF2-40B4-BE49-F238E27FC236}">
                <a16:creationId xmlns:a16="http://schemas.microsoft.com/office/drawing/2014/main" id="{BD73335B-F14F-4A95-865F-1400D3AA3992}"/>
              </a:ext>
            </a:extLst>
          </p:cNvPr>
          <p:cNvPicPr/>
          <p:nvPr/>
        </p:nvPicPr>
        <p:blipFill>
          <a:blip r:embed="rId11">
            <a:extLst>
              <a:ext uri="{BEBA8EAE-BF5A-486C-A8C5-ECC9F3942E4B}">
                <a14:imgProps xmlns:a14="http://schemas.microsoft.com/office/drawing/2010/main">
                  <a14:imgLayer r:embed="rId12">
                    <a14:imgEffect>
                      <a14:backgroundRemoval t="10000" b="90000" l="10000" r="90000">
                        <a14:foregroundMark x1="31250" y1="52778" x2="31250" y2="52778"/>
                        <a14:foregroundMark x1="34167" y1="32639" x2="34167" y2="32639"/>
                        <a14:foregroundMark x1="63056" y1="31528" x2="63056" y2="3152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07351" y="994204"/>
            <a:ext cx="1183950" cy="1235793"/>
          </a:xfrm>
          <a:prstGeom prst="rect">
            <a:avLst/>
          </a:prstGeom>
          <a:noFill/>
          <a:ln>
            <a:noFill/>
          </a:ln>
        </p:spPr>
      </p:pic>
      <p:pic>
        <p:nvPicPr>
          <p:cNvPr id="33" name="Picture 32" descr="Social Network Icon, Collaboration Icon, Social Icon">
            <a:extLst>
              <a:ext uri="{FF2B5EF4-FFF2-40B4-BE49-F238E27FC236}">
                <a16:creationId xmlns:a16="http://schemas.microsoft.com/office/drawing/2014/main" id="{817D74DC-A7DA-4526-807A-2B34D08FAF6B}"/>
              </a:ext>
            </a:extLst>
          </p:cNvPr>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27316" y1="61450" x2="27316" y2="61450"/>
                        <a14:foregroundMark x1="22524" y1="45799" x2="22524" y2="45799"/>
                        <a14:foregroundMark x1="26358" y1="34926" x2="26358" y2="34926"/>
                        <a14:foregroundMark x1="31470" y1="28007" x2="31470" y2="28007"/>
                        <a14:foregroundMark x1="46486" y1="21087" x2="46486" y2="21087"/>
                        <a14:foregroundMark x1="56230" y1="16804" x2="56230" y2="16804"/>
                        <a14:foregroundMark x1="49681" y1="22900" x2="49681" y2="22900"/>
                        <a14:foregroundMark x1="68371" y1="28171" x2="68371" y2="28171"/>
                        <a14:foregroundMark x1="74760" y1="35914" x2="74760" y2="35914"/>
                        <a14:foregroundMark x1="76198" y1="46787" x2="76198" y2="46787"/>
                        <a14:foregroundMark x1="76038" y1="56178" x2="76038" y2="56178"/>
                        <a14:foregroundMark x1="72045" y1="63097" x2="72045" y2="63097"/>
                        <a14:foregroundMark x1="60383" y1="82043" x2="60383" y2="82043"/>
                        <a14:foregroundMark x1="49361" y1="83031" x2="49361" y2="83031"/>
                        <a14:foregroundMark x1="40575" y1="83526" x2="40575" y2="83526"/>
                        <a14:foregroundMark x1="40256" y1="81549" x2="40256" y2="81549"/>
                        <a14:backgroundMark x1="27157" y1="68534" x2="27157" y2="68534"/>
                        <a14:backgroundMark x1="28435" y1="59967" x2="28435" y2="59967"/>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3638961" y="2886913"/>
            <a:ext cx="1301441" cy="1212238"/>
          </a:xfrm>
          <a:prstGeom prst="rect">
            <a:avLst/>
          </a:prstGeom>
          <a:noFill/>
        </p:spPr>
      </p:pic>
      <p:pic>
        <p:nvPicPr>
          <p:cNvPr id="27" name="Picture 26" descr="AZPLS logo">
            <a:extLst>
              <a:ext uri="{FF2B5EF4-FFF2-40B4-BE49-F238E27FC236}">
                <a16:creationId xmlns:a16="http://schemas.microsoft.com/office/drawing/2014/main" id="{40E1CEB6-EC3E-CA5B-89E2-CC8828941E5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87490" y="2511689"/>
            <a:ext cx="1276484" cy="1739704"/>
          </a:xfrm>
          <a:prstGeom prst="rect">
            <a:avLst/>
          </a:prstGeom>
          <a:noFill/>
        </p:spPr>
      </p:pic>
      <p:sp>
        <p:nvSpPr>
          <p:cNvPr id="4" name="Title 3" hidden="1">
            <a:extLst>
              <a:ext uri="{FF2B5EF4-FFF2-40B4-BE49-F238E27FC236}">
                <a16:creationId xmlns:a16="http://schemas.microsoft.com/office/drawing/2014/main" id="{DE7BB723-9F19-289F-F71D-BB57DAE8DCFE}"/>
              </a:ext>
            </a:extLst>
          </p:cNvPr>
          <p:cNvSpPr>
            <a:spLocks noGrp="1"/>
          </p:cNvSpPr>
          <p:nvPr>
            <p:ph type="title" idx="4294967295"/>
          </p:nvPr>
        </p:nvSpPr>
        <p:spPr/>
        <p:txBody>
          <a:bodyPr/>
          <a:lstStyle/>
          <a:p>
            <a:r>
              <a:rPr lang="en-US" dirty="0"/>
              <a:t>Series Module Overview</a:t>
            </a:r>
          </a:p>
        </p:txBody>
      </p:sp>
    </p:spTree>
    <p:extLst>
      <p:ext uri="{BB962C8B-B14F-4D97-AF65-F5344CB8AC3E}">
        <p14:creationId xmlns:p14="http://schemas.microsoft.com/office/powerpoint/2010/main" val="377412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3B11FFD9-DFE0-37F3-DB6B-D132474049FE}"/>
              </a:ext>
            </a:extLst>
          </p:cNvPr>
          <p:cNvSpPr/>
          <p:nvPr/>
        </p:nvSpPr>
        <p:spPr>
          <a:xfrm>
            <a:off x="5123690" y="758951"/>
            <a:ext cx="7084134" cy="5309146"/>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A87A44A3-A5E4-097C-96EE-35C49C495615}"/>
              </a:ext>
            </a:extLst>
          </p:cNvPr>
          <p:cNvSpPr txBox="1"/>
          <p:nvPr/>
        </p:nvSpPr>
        <p:spPr>
          <a:xfrm>
            <a:off x="5445409" y="859065"/>
            <a:ext cx="6440793" cy="51398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buClrTx/>
              <a:buSzTx/>
              <a:buFontTx/>
              <a:buNone/>
              <a:tabLst/>
              <a:defRPr/>
            </a:pPr>
            <a:r>
              <a:rPr lang="en-US" sz="4800" b="1" dirty="0">
                <a:solidFill>
                  <a:srgbClr val="FFFFFF"/>
                </a:solidFill>
                <a:latin typeface="Arial" panose="020B0604020202020204" pitchFamily="34" charset="0"/>
                <a:cs typeface="Arial" panose="020B0604020202020204" pitchFamily="34" charset="0"/>
              </a:rPr>
              <a:t>Explicit Vocabulary Strategies</a:t>
            </a:r>
          </a:p>
          <a:p>
            <a:pPr marL="0" marR="0" lvl="0" indent="0" algn="l" defTabSz="457200" rtl="0" eaLnBrk="1" fontAlgn="auto" latinLnBrk="0" hangingPunct="1">
              <a:lnSpc>
                <a:spcPct val="100000"/>
              </a:lnSpc>
              <a:spcBef>
                <a:spcPts val="0"/>
              </a:spcBef>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Direct and Explicit Comprehension Strategies</a:t>
            </a:r>
          </a:p>
          <a:p>
            <a:pPr marL="0" marR="0" lvl="0" indent="0" algn="l" defTabSz="457200" rtl="0" eaLnBrk="1" fontAlgn="auto" latinLnBrk="0" hangingPunct="1">
              <a:lnSpc>
                <a:spcPct val="100000"/>
              </a:lnSpc>
              <a:spcBef>
                <a:spcPts val="0"/>
              </a:spcBef>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buClrTx/>
              <a:buSzTx/>
              <a:buFontTx/>
              <a:buNone/>
              <a:tabLst/>
              <a:defRPr/>
            </a:pPr>
            <a:r>
              <a:rPr lang="en-US" sz="4800" b="1" dirty="0">
                <a:solidFill>
                  <a:srgbClr val="FFFFFF"/>
                </a:solidFill>
                <a:latin typeface="Arial" panose="020B0604020202020204" pitchFamily="34" charset="0"/>
                <a:cs typeface="Arial" panose="020B0604020202020204" pitchFamily="34" charset="0"/>
              </a:rPr>
              <a:t>Action Plan Priorities</a:t>
            </a:r>
            <a:endPar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descr="&quot;&quot;">
            <a:extLst>
              <a:ext uri="{FF2B5EF4-FFF2-40B4-BE49-F238E27FC236}">
                <a16:creationId xmlns:a16="http://schemas.microsoft.com/office/drawing/2014/main" id="{BD5EA8A1-B3D6-AF07-36FE-EE8EE11A2991}"/>
              </a:ext>
            </a:extLst>
          </p:cNvPr>
          <p:cNvSpPr txBox="1"/>
          <p:nvPr/>
        </p:nvSpPr>
        <p:spPr>
          <a:xfrm>
            <a:off x="0" y="758951"/>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Graphic 1" descr="Aperture with solid fill">
            <a:extLst>
              <a:ext uri="{FF2B5EF4-FFF2-40B4-BE49-F238E27FC236}">
                <a16:creationId xmlns:a16="http://schemas.microsoft.com/office/drawing/2014/main" id="{E0192357-2A45-60D1-946A-2DD05F855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87" y="927285"/>
            <a:ext cx="4997240" cy="4997240"/>
          </a:xfrm>
          <a:prstGeom prst="rect">
            <a:avLst/>
          </a:prstGeom>
        </p:spPr>
      </p:pic>
      <p:sp>
        <p:nvSpPr>
          <p:cNvPr id="6" name="TextBox 5">
            <a:extLst>
              <a:ext uri="{FF2B5EF4-FFF2-40B4-BE49-F238E27FC236}">
                <a16:creationId xmlns:a16="http://schemas.microsoft.com/office/drawing/2014/main" id="{C0BBA509-D907-34E0-3B03-203D80C0443C}"/>
              </a:ext>
            </a:extLst>
          </p:cNvPr>
          <p:cNvSpPr txBox="1"/>
          <p:nvPr/>
        </p:nvSpPr>
        <p:spPr>
          <a:xfrm>
            <a:off x="2175161" y="2539999"/>
            <a:ext cx="1215739" cy="1862048"/>
          </a:xfrm>
          <a:prstGeom prst="rect">
            <a:avLst/>
          </a:prstGeom>
          <a:noFill/>
          <a:ln>
            <a:noFill/>
          </a:ln>
        </p:spPr>
        <p:txBody>
          <a:bodyPr wrap="square" rtlCol="0">
            <a:spAutoFit/>
          </a:bodyPr>
          <a:lstStyle/>
          <a:p>
            <a:pPr algn="l"/>
            <a:r>
              <a:rPr lang="en-US" sz="11500" dirty="0">
                <a:solidFill>
                  <a:srgbClr val="BF0D3E"/>
                </a:solidFill>
                <a:latin typeface="Arial Black" panose="020B0A04020102020204" pitchFamily="34" charset="0"/>
              </a:rPr>
              <a:t>4</a:t>
            </a:r>
          </a:p>
        </p:txBody>
      </p:sp>
      <p:sp>
        <p:nvSpPr>
          <p:cNvPr id="7" name="Title 6" hidden="1">
            <a:extLst>
              <a:ext uri="{FF2B5EF4-FFF2-40B4-BE49-F238E27FC236}">
                <a16:creationId xmlns:a16="http://schemas.microsoft.com/office/drawing/2014/main" id="{F6A84E62-B689-F669-4F7C-8BA9B63E7380}"/>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Explicit comprehension strategies </a:t>
            </a:r>
            <a:endParaRPr lang="en-US" dirty="0"/>
          </a:p>
        </p:txBody>
      </p:sp>
    </p:spTree>
    <p:extLst>
      <p:ext uri="{BB962C8B-B14F-4D97-AF65-F5344CB8AC3E}">
        <p14:creationId xmlns:p14="http://schemas.microsoft.com/office/powerpoint/2010/main" val="267948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dirty="0"/>
              <a:t>What literacy skills do students</a:t>
            </a:r>
            <a:r>
              <a:rPr lang="en-US" baseline="0" dirty="0"/>
              <a:t> need to have success?</a:t>
            </a:r>
            <a:endParaRPr lang="en-US" dirty="0"/>
          </a:p>
        </p:txBody>
      </p:sp>
      <p:sp>
        <p:nvSpPr>
          <p:cNvPr id="7" name="TextBox 6">
            <a:extLst>
              <a:ext uri="{FF2B5EF4-FFF2-40B4-BE49-F238E27FC236}">
                <a16:creationId xmlns:a16="http://schemas.microsoft.com/office/drawing/2014/main" id="{ED831C05-B687-A6E1-4BC7-D24309B064D4}"/>
              </a:ext>
            </a:extLst>
          </p:cNvPr>
          <p:cNvSpPr txBox="1"/>
          <p:nvPr/>
        </p:nvSpPr>
        <p:spPr>
          <a:xfrm>
            <a:off x="4787086" y="546601"/>
            <a:ext cx="7404914" cy="60170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defTabSz="1022350" rtl="0" eaLnBrk="1" fontAlgn="auto" latinLnBrk="0" hangingPunct="1">
              <a:lnSpc>
                <a:spcPct val="100000"/>
              </a:lnSpc>
              <a:spcBef>
                <a:spcPts val="0"/>
              </a:spcBef>
              <a:spcAft>
                <a:spcPts val="0"/>
              </a:spcAft>
              <a:buClrTx/>
              <a:buSzTx/>
              <a:buFontTx/>
              <a:buNone/>
              <a:tabLst/>
              <a:defRPr/>
            </a:pPr>
            <a:r>
              <a:rPr lang="en-US" sz="4000" b="1" dirty="0">
                <a:solidFill>
                  <a:srgbClr val="012369"/>
                </a:solidFill>
                <a:latin typeface="Arial" panose="020B0604020202020204" pitchFamily="34" charset="0"/>
                <a:cs typeface="Arial" panose="020B0604020202020204" pitchFamily="34" charset="0"/>
              </a:rPr>
              <a:t>How could</a:t>
            </a:r>
            <a:r>
              <a:rPr kumimoji="0" lang="en-US" sz="40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 specific literacy strategies link to increased literacy achievement for </a:t>
            </a:r>
            <a:r>
              <a:rPr kumimoji="0" lang="en-US" sz="4000" b="1"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all</a:t>
            </a:r>
            <a:r>
              <a:rPr kumimoji="0" lang="en-US" sz="40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 students?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rgbClr val="012369"/>
                </a:solidFill>
                <a:latin typeface="Arial" panose="020B0604020202020204" pitchFamily="34" charset="0"/>
                <a:cs typeface="Arial" panose="020B0604020202020204" pitchFamily="34" charset="0"/>
              </a:rPr>
              <a:t>How</a:t>
            </a:r>
            <a:r>
              <a:rPr kumimoji="0" lang="en-US" sz="40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 could collaboration reinforce evidence-based literacy strategies across    all content areas?</a:t>
            </a:r>
          </a:p>
          <a:p>
            <a:pPr algn="l"/>
            <a:endParaRPr lang="en-US" dirty="0"/>
          </a:p>
        </p:txBody>
      </p:sp>
    </p:spTree>
    <p:extLst>
      <p:ext uri="{BB962C8B-B14F-4D97-AF65-F5344CB8AC3E}">
        <p14:creationId xmlns:p14="http://schemas.microsoft.com/office/powerpoint/2010/main" val="99045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6134124"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9150120"/>
              </p:ext>
            </p:extLst>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05343" y="180433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1840276"/>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868279" y="4211200"/>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276463" y="1117056"/>
            <a:ext cx="5852859" cy="391268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Professional Learning Process</a:t>
            </a: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algn="l"/>
            <a:endParaRPr lang="en-US" dirty="0"/>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spTree>
    <p:extLst>
      <p:ext uri="{BB962C8B-B14F-4D97-AF65-F5344CB8AC3E}">
        <p14:creationId xmlns:p14="http://schemas.microsoft.com/office/powerpoint/2010/main" val="276791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23266"/>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6088192" y="733765"/>
            <a:ext cx="6092888"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0920" y="733765"/>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descr="Flowchart:&#10;Where are we headed?&#10;Where are we now?&#10;How will we close the gap?">
            <a:extLst>
              <a:ext uri="{FF2B5EF4-FFF2-40B4-BE49-F238E27FC236}">
                <a16:creationId xmlns:a16="http://schemas.microsoft.com/office/drawing/2014/main" id="{35090F84-98C0-45D1-8E98-454B7FA49E49}"/>
              </a:ext>
            </a:extLst>
          </p:cNvPr>
          <p:cNvGraphicFramePr/>
          <p:nvPr>
            <p:extLst>
              <p:ext uri="{D42A27DB-BD31-4B8C-83A1-F6EECF244321}">
                <p14:modId xmlns:p14="http://schemas.microsoft.com/office/powerpoint/2010/main" val="3110715940"/>
              </p:ext>
            </p:extLst>
          </p:nvPr>
        </p:nvGraphicFramePr>
        <p:xfrm>
          <a:off x="612717" y="869950"/>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1216975" y="1792226"/>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3381238" y="1789300"/>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2215148" y="4236604"/>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2651211" y="3055781"/>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6208206" y="2022258"/>
            <a:ext cx="5852859" cy="281348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Individual     and Team Implementation</a:t>
            </a:r>
          </a:p>
        </p:txBody>
      </p:sp>
      <p:pic>
        <p:nvPicPr>
          <p:cNvPr id="15" name="Picture 14">
            <a:extLst>
              <a:ext uri="{FF2B5EF4-FFF2-40B4-BE49-F238E27FC236}">
                <a16:creationId xmlns:a16="http://schemas.microsoft.com/office/drawing/2014/main" id="{C3A8F392-E827-9374-46F2-5D09849E9CF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75855" y="3271793"/>
            <a:ext cx="548301" cy="747913"/>
          </a:xfrm>
          <a:prstGeom prst="rect">
            <a:avLst/>
          </a:prstGeom>
          <a:noFill/>
        </p:spPr>
      </p:pic>
      <p:sp>
        <p:nvSpPr>
          <p:cNvPr id="3" name="Title 2" hidden="1">
            <a:extLst>
              <a:ext uri="{FF2B5EF4-FFF2-40B4-BE49-F238E27FC236}">
                <a16:creationId xmlns:a16="http://schemas.microsoft.com/office/drawing/2014/main" id="{727B61F4-D598-A7CF-5A90-032B5C9D1D60}"/>
              </a:ext>
            </a:extLst>
          </p:cNvPr>
          <p:cNvSpPr>
            <a:spLocks noGrp="1"/>
          </p:cNvSpPr>
          <p:nvPr>
            <p:ph type="title" idx="4294967295"/>
          </p:nvPr>
        </p:nvSpPr>
        <p:spPr/>
        <p:txBody>
          <a:bodyPr/>
          <a:lstStyle/>
          <a:p>
            <a:r>
              <a:rPr lang="en-US" dirty="0"/>
              <a:t>Individual and Team Implementation</a:t>
            </a:r>
          </a:p>
        </p:txBody>
      </p:sp>
    </p:spTree>
    <p:extLst>
      <p:ext uri="{BB962C8B-B14F-4D97-AF65-F5344CB8AC3E}">
        <p14:creationId xmlns:p14="http://schemas.microsoft.com/office/powerpoint/2010/main" val="181682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6071C-1A2B-DB0E-6AD5-D2862D400C6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916" t="2660" r="1916" b="2829"/>
          <a:stretch/>
        </p:blipFill>
        <p:spPr>
          <a:xfrm>
            <a:off x="2046514" y="348342"/>
            <a:ext cx="8098972" cy="6150429"/>
          </a:xfrm>
          <a:prstGeom prst="rect">
            <a:avLst/>
          </a:prstGeom>
        </p:spPr>
      </p:pic>
      <p:sp>
        <p:nvSpPr>
          <p:cNvPr id="4" name="Rectangle: Rounded Corners 3">
            <a:extLst>
              <a:ext uri="{FF2B5EF4-FFF2-40B4-BE49-F238E27FC236}">
                <a16:creationId xmlns:a16="http://schemas.microsoft.com/office/drawing/2014/main" id="{843A8CD6-B08A-C614-24DE-4517EF7EF500}"/>
              </a:ext>
              <a:ext uri="{C183D7F6-B498-43B3-948B-1728B52AA6E4}">
                <adec:decorative xmlns:adec="http://schemas.microsoft.com/office/drawing/2017/decorative" val="1"/>
              </a:ext>
            </a:extLst>
          </p:cNvPr>
          <p:cNvSpPr/>
          <p:nvPr/>
        </p:nvSpPr>
        <p:spPr>
          <a:xfrm>
            <a:off x="7209234" y="2544536"/>
            <a:ext cx="2449116" cy="732064"/>
          </a:xfrm>
          <a:prstGeom prst="roundRect">
            <a:avLst/>
          </a:prstGeom>
          <a:no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a:extLst>
              <a:ext uri="{FF2B5EF4-FFF2-40B4-BE49-F238E27FC236}">
                <a16:creationId xmlns:a16="http://schemas.microsoft.com/office/drawing/2014/main" id="{2DD1B03A-12CF-3DF0-19BC-C7846615E51F}"/>
              </a:ext>
            </a:extLst>
          </p:cNvPr>
          <p:cNvSpPr>
            <a:spLocks noGrp="1"/>
          </p:cNvSpPr>
          <p:nvPr>
            <p:ph type="title" idx="4294967295"/>
          </p:nvPr>
        </p:nvSpPr>
        <p:spPr/>
        <p:txBody>
          <a:bodyPr/>
          <a:lstStyle/>
          <a:p>
            <a:r>
              <a:rPr lang="en-US" dirty="0"/>
              <a:t>Dimensions of formative assessment</a:t>
            </a:r>
          </a:p>
        </p:txBody>
      </p:sp>
    </p:spTree>
    <p:extLst>
      <p:ext uri="{BB962C8B-B14F-4D97-AF65-F5344CB8AC3E}">
        <p14:creationId xmlns:p14="http://schemas.microsoft.com/office/powerpoint/2010/main" val="1682874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32297</TotalTime>
  <Words>6807</Words>
  <Application>Microsoft Office PowerPoint</Application>
  <PresentationFormat>Widescreen</PresentationFormat>
  <Paragraphs>503</Paragraphs>
  <Slides>36</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Arial Black</vt:lpstr>
      <vt:lpstr>Calibri</vt:lpstr>
      <vt:lpstr>Calibri Light</vt:lpstr>
      <vt:lpstr>Corbel</vt:lpstr>
      <vt:lpstr>Wingdings 2</vt:lpstr>
      <vt:lpstr>Office Theme</vt:lpstr>
      <vt:lpstr>Frame</vt:lpstr>
      <vt:lpstr>Module 4</vt:lpstr>
      <vt:lpstr>AZPLS Norms</vt:lpstr>
      <vt:lpstr>Collaborative Teams</vt:lpstr>
      <vt:lpstr>Series Module Overview</vt:lpstr>
      <vt:lpstr>Explicit comprehension strategies </vt:lpstr>
      <vt:lpstr>What literacy skills do students need to have success?</vt:lpstr>
      <vt:lpstr>Professional Learning Process</vt:lpstr>
      <vt:lpstr>Individual and Team Implementation</vt:lpstr>
      <vt:lpstr>Dimensions of formative assessment</vt:lpstr>
      <vt:lpstr>If/Then</vt:lpstr>
      <vt:lpstr>Simple View of Reading </vt:lpstr>
      <vt:lpstr>Decoding and Language Comprehension </vt:lpstr>
      <vt:lpstr>Institute of Educational Sciences </vt:lpstr>
      <vt:lpstr>Aligning Efforts</vt:lpstr>
      <vt:lpstr>Provide explicit vocabulary instruction</vt:lpstr>
      <vt:lpstr>Tiered Academic Vocabulary</vt:lpstr>
      <vt:lpstr>Frayer Model</vt:lpstr>
      <vt:lpstr>Word Web</vt:lpstr>
      <vt:lpstr>Word Parts</vt:lpstr>
      <vt:lpstr>Root word</vt:lpstr>
      <vt:lpstr>Context Clues</vt:lpstr>
      <vt:lpstr>STAR</vt:lpstr>
      <vt:lpstr>STAR Technique</vt:lpstr>
      <vt:lpstr>Concept Circles</vt:lpstr>
      <vt:lpstr>Student Impact Implementation Action Planning</vt:lpstr>
      <vt:lpstr>Strategic Conversations for Comprehension</vt:lpstr>
      <vt:lpstr>Interactive Modeling</vt:lpstr>
      <vt:lpstr>Text Structures</vt:lpstr>
      <vt:lpstr>Text Features</vt:lpstr>
      <vt:lpstr>Before During After</vt:lpstr>
      <vt:lpstr>Student Impact</vt:lpstr>
      <vt:lpstr>Let’s Review Our Learning Goals</vt:lpstr>
      <vt:lpstr>Your Collaboration Skills</vt:lpstr>
      <vt:lpstr>Action Planning</vt:lpstr>
      <vt:lpstr>AZPLS strategy implementation</vt:lpstr>
      <vt:lpstr>Arizona Dept of Ed Exceptional Student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Professional Learning Series</dc:title>
  <dc:creator>Carolina Crawford</dc:creator>
  <cp:lastModifiedBy>Kim Conley</cp:lastModifiedBy>
  <cp:revision>86</cp:revision>
  <dcterms:created xsi:type="dcterms:W3CDTF">2021-12-20T14:53:22Z</dcterms:created>
  <dcterms:modified xsi:type="dcterms:W3CDTF">2023-05-28T04:23:25Z</dcterms:modified>
</cp:coreProperties>
</file>